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9"/>
  </p:notesMasterIdLst>
  <p:sldIdLst>
    <p:sldId id="331" r:id="rId2"/>
    <p:sldId id="382" r:id="rId3"/>
    <p:sldId id="345" r:id="rId4"/>
    <p:sldId id="352" r:id="rId5"/>
    <p:sldId id="353" r:id="rId6"/>
    <p:sldId id="354" r:id="rId7"/>
    <p:sldId id="356" r:id="rId8"/>
    <p:sldId id="359" r:id="rId9"/>
    <p:sldId id="362" r:id="rId10"/>
    <p:sldId id="368" r:id="rId11"/>
    <p:sldId id="369" r:id="rId12"/>
    <p:sldId id="376" r:id="rId13"/>
    <p:sldId id="371" r:id="rId14"/>
    <p:sldId id="301" r:id="rId15"/>
    <p:sldId id="364" r:id="rId16"/>
    <p:sldId id="365" r:id="rId17"/>
    <p:sldId id="366" r:id="rId18"/>
    <p:sldId id="367" r:id="rId19"/>
    <p:sldId id="372" r:id="rId20"/>
    <p:sldId id="377" r:id="rId21"/>
    <p:sldId id="355" r:id="rId22"/>
    <p:sldId id="375" r:id="rId23"/>
    <p:sldId id="378" r:id="rId24"/>
    <p:sldId id="360" r:id="rId25"/>
    <p:sldId id="379" r:id="rId26"/>
    <p:sldId id="380" r:id="rId27"/>
    <p:sldId id="381"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p:scale>
          <a:sx n="105" d="100"/>
          <a:sy n="105" d="100"/>
        </p:scale>
        <p:origin x="-96" y="-17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3"/>
            <a:ext cx="3037840" cy="466434"/>
          </a:xfrm>
          <a:prstGeom prst="rect">
            <a:avLst/>
          </a:prstGeom>
        </p:spPr>
        <p:txBody>
          <a:bodyPr vert="horz" lIns="93152" tIns="46576" rIns="93152" bIns="46576" rtlCol="0"/>
          <a:lstStyle>
            <a:lvl1pPr algn="l">
              <a:defRPr sz="1200"/>
            </a:lvl1pPr>
          </a:lstStyle>
          <a:p>
            <a:endParaRPr lang="en-US" dirty="0"/>
          </a:p>
        </p:txBody>
      </p:sp>
      <p:sp>
        <p:nvSpPr>
          <p:cNvPr id="3" name="Date Placeholder 2"/>
          <p:cNvSpPr>
            <a:spLocks noGrp="1"/>
          </p:cNvSpPr>
          <p:nvPr>
            <p:ph type="dt" idx="1"/>
          </p:nvPr>
        </p:nvSpPr>
        <p:spPr>
          <a:xfrm>
            <a:off x="3970940" y="3"/>
            <a:ext cx="3037840" cy="466434"/>
          </a:xfrm>
          <a:prstGeom prst="rect">
            <a:avLst/>
          </a:prstGeom>
        </p:spPr>
        <p:txBody>
          <a:bodyPr vert="horz" lIns="93152" tIns="46576" rIns="93152" bIns="46576" rtlCol="0"/>
          <a:lstStyle>
            <a:lvl1pPr algn="r">
              <a:defRPr sz="1200"/>
            </a:lvl1pPr>
          </a:lstStyle>
          <a:p>
            <a:fld id="{A5B2B3D8-AEDC-4272-B85C-A166558EADBA}" type="datetimeFigureOut">
              <a:rPr lang="en-US" smtClean="0"/>
              <a:t>11/5/2018</a:t>
            </a:fld>
            <a:endParaRPr lang="en-US" dirty="0"/>
          </a:p>
        </p:txBody>
      </p:sp>
      <p:sp>
        <p:nvSpPr>
          <p:cNvPr id="4" name="Slide Image Placeholder 3"/>
          <p:cNvSpPr>
            <a:spLocks noGrp="1" noRot="1" noChangeAspect="1"/>
          </p:cNvSpPr>
          <p:nvPr>
            <p:ph type="sldImg" idx="2"/>
          </p:nvPr>
        </p:nvSpPr>
        <p:spPr>
          <a:xfrm>
            <a:off x="715963" y="1162050"/>
            <a:ext cx="5578475" cy="3138488"/>
          </a:xfrm>
          <a:prstGeom prst="rect">
            <a:avLst/>
          </a:prstGeom>
          <a:noFill/>
          <a:ln w="12700">
            <a:solidFill>
              <a:prstClr val="black"/>
            </a:solidFill>
          </a:ln>
        </p:spPr>
        <p:txBody>
          <a:bodyPr vert="horz" lIns="93152" tIns="46576" rIns="93152" bIns="46576" rtlCol="0" anchor="ctr"/>
          <a:lstStyle/>
          <a:p>
            <a:endParaRPr lang="en-US" dirty="0"/>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52" tIns="46576" rIns="93152" bIns="46576"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9"/>
            <a:ext cx="3037840" cy="466433"/>
          </a:xfrm>
          <a:prstGeom prst="rect">
            <a:avLst/>
          </a:prstGeom>
        </p:spPr>
        <p:txBody>
          <a:bodyPr vert="horz" lIns="93152" tIns="46576" rIns="93152" bIns="4657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69"/>
            <a:ext cx="3037840" cy="466433"/>
          </a:xfrm>
          <a:prstGeom prst="rect">
            <a:avLst/>
          </a:prstGeom>
        </p:spPr>
        <p:txBody>
          <a:bodyPr vert="horz" lIns="93152" tIns="46576" rIns="93152" bIns="46576" rtlCol="0" anchor="b"/>
          <a:lstStyle>
            <a:lvl1pPr algn="r">
              <a:defRPr sz="1200"/>
            </a:lvl1pPr>
          </a:lstStyle>
          <a:p>
            <a:fld id="{F8455E2C-607F-4848-8DE5-7898535CFE0C}" type="slidenum">
              <a:rPr lang="en-US" smtClean="0"/>
              <a:t>‹#›</a:t>
            </a:fld>
            <a:endParaRPr lang="en-US" dirty="0"/>
          </a:p>
        </p:txBody>
      </p:sp>
    </p:spTree>
    <p:extLst>
      <p:ext uri="{BB962C8B-B14F-4D97-AF65-F5344CB8AC3E}">
        <p14:creationId xmlns:p14="http://schemas.microsoft.com/office/powerpoint/2010/main" val="1972976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9FDA7EDB-706F-4DB3-A609-FD07C0AD808C}"/>
              </a:ext>
            </a:extLst>
          </p:cNvPr>
          <p:cNvSpPr>
            <a:spLocks noGrp="1" noRot="1" noChangeAspect="1" noTextEdit="1"/>
          </p:cNvSpPr>
          <p:nvPr>
            <p:ph type="sldImg"/>
          </p:nvPr>
        </p:nvSpPr>
        <p:spPr bwMode="auto">
          <a:xfrm>
            <a:off x="715963" y="1162050"/>
            <a:ext cx="5578475"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A94F52BC-CA32-406B-8A50-14F19E749C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a:extLst>
              <a:ext uri="{FF2B5EF4-FFF2-40B4-BE49-F238E27FC236}">
                <a16:creationId xmlns:a16="http://schemas.microsoft.com/office/drawing/2014/main" xmlns="" id="{3B84BC5B-B71B-4809-ABBD-E1206BC312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dirty="0">
              <a:latin typeface="Arial" panose="020B0604020202020204" pitchFamily="34" charset="0"/>
            </a:endParaRPr>
          </a:p>
        </p:txBody>
      </p:sp>
      <p:sp>
        <p:nvSpPr>
          <p:cNvPr id="28677" name="Footer Placeholder 1">
            <a:extLst>
              <a:ext uri="{FF2B5EF4-FFF2-40B4-BE49-F238E27FC236}">
                <a16:creationId xmlns:a16="http://schemas.microsoft.com/office/drawing/2014/main" xmlns="" id="{8A0468DB-4EB9-465A-8ACB-4762DAD047F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dirty="0">
                <a:latin typeface="Arial" panose="020B0604020202020204" pitchFamily="34" charset="0"/>
                <a:cs typeface="Arial" panose="020B0604020202020204" pitchFamily="34" charset="0"/>
              </a:rPr>
              <a:t>CI-#9495139-v1</a:t>
            </a:r>
          </a:p>
        </p:txBody>
      </p:sp>
      <p:sp>
        <p:nvSpPr>
          <p:cNvPr id="28678" name="Header Placeholder 2">
            <a:extLst>
              <a:ext uri="{FF2B5EF4-FFF2-40B4-BE49-F238E27FC236}">
                <a16:creationId xmlns:a16="http://schemas.microsoft.com/office/drawing/2014/main" xmlns="" id="{524505F8-6B71-4B35-8310-1BE22CFC65B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4754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9FDA7EDB-706F-4DB3-A609-FD07C0AD808C}"/>
              </a:ext>
            </a:extLst>
          </p:cNvPr>
          <p:cNvSpPr>
            <a:spLocks noGrp="1" noRot="1" noChangeAspect="1" noTextEdit="1"/>
          </p:cNvSpPr>
          <p:nvPr>
            <p:ph type="sldImg"/>
          </p:nvPr>
        </p:nvSpPr>
        <p:spPr bwMode="auto">
          <a:xfrm>
            <a:off x="715963" y="1162050"/>
            <a:ext cx="5578475"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A94F52BC-CA32-406B-8A50-14F19E749C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a:extLst>
              <a:ext uri="{FF2B5EF4-FFF2-40B4-BE49-F238E27FC236}">
                <a16:creationId xmlns:a16="http://schemas.microsoft.com/office/drawing/2014/main" xmlns="" id="{3B84BC5B-B71B-4809-ABBD-E1206BC312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dirty="0">
              <a:latin typeface="Arial" panose="020B0604020202020204" pitchFamily="34" charset="0"/>
            </a:endParaRPr>
          </a:p>
        </p:txBody>
      </p:sp>
      <p:sp>
        <p:nvSpPr>
          <p:cNvPr id="28677" name="Footer Placeholder 1">
            <a:extLst>
              <a:ext uri="{FF2B5EF4-FFF2-40B4-BE49-F238E27FC236}">
                <a16:creationId xmlns:a16="http://schemas.microsoft.com/office/drawing/2014/main" xmlns="" id="{8A0468DB-4EB9-465A-8ACB-4762DAD047F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dirty="0">
                <a:latin typeface="Arial" panose="020B0604020202020204" pitchFamily="34" charset="0"/>
                <a:cs typeface="Arial" panose="020B0604020202020204" pitchFamily="34" charset="0"/>
              </a:rPr>
              <a:t>CI-#9495139-v1</a:t>
            </a:r>
          </a:p>
        </p:txBody>
      </p:sp>
      <p:sp>
        <p:nvSpPr>
          <p:cNvPr id="28678" name="Header Placeholder 2">
            <a:extLst>
              <a:ext uri="{FF2B5EF4-FFF2-40B4-BE49-F238E27FC236}">
                <a16:creationId xmlns:a16="http://schemas.microsoft.com/office/drawing/2014/main" xmlns="" id="{524505F8-6B71-4B35-8310-1BE22CFC65B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745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9FDA7EDB-706F-4DB3-A609-FD07C0AD808C}"/>
              </a:ext>
            </a:extLst>
          </p:cNvPr>
          <p:cNvSpPr>
            <a:spLocks noGrp="1" noRot="1" noChangeAspect="1" noTextEdit="1"/>
          </p:cNvSpPr>
          <p:nvPr>
            <p:ph type="sldImg"/>
          </p:nvPr>
        </p:nvSpPr>
        <p:spPr bwMode="auto">
          <a:xfrm>
            <a:off x="715963" y="1162050"/>
            <a:ext cx="5578475"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A94F52BC-CA32-406B-8A50-14F19E749C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a:extLst>
              <a:ext uri="{FF2B5EF4-FFF2-40B4-BE49-F238E27FC236}">
                <a16:creationId xmlns:a16="http://schemas.microsoft.com/office/drawing/2014/main" xmlns="" id="{3B84BC5B-B71B-4809-ABBD-E1206BC312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dirty="0">
              <a:latin typeface="Arial" panose="020B0604020202020204" pitchFamily="34" charset="0"/>
            </a:endParaRPr>
          </a:p>
        </p:txBody>
      </p:sp>
      <p:sp>
        <p:nvSpPr>
          <p:cNvPr id="28677" name="Footer Placeholder 1">
            <a:extLst>
              <a:ext uri="{FF2B5EF4-FFF2-40B4-BE49-F238E27FC236}">
                <a16:creationId xmlns:a16="http://schemas.microsoft.com/office/drawing/2014/main" xmlns="" id="{8A0468DB-4EB9-465A-8ACB-4762DAD047F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dirty="0">
                <a:latin typeface="Arial" panose="020B0604020202020204" pitchFamily="34" charset="0"/>
                <a:cs typeface="Arial" panose="020B0604020202020204" pitchFamily="34" charset="0"/>
              </a:rPr>
              <a:t>CI-#9495139-v1</a:t>
            </a:r>
          </a:p>
        </p:txBody>
      </p:sp>
      <p:sp>
        <p:nvSpPr>
          <p:cNvPr id="28678" name="Header Placeholder 2">
            <a:extLst>
              <a:ext uri="{FF2B5EF4-FFF2-40B4-BE49-F238E27FC236}">
                <a16:creationId xmlns:a16="http://schemas.microsoft.com/office/drawing/2014/main" xmlns="" id="{524505F8-6B71-4B35-8310-1BE22CFC65B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5989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9FDA7EDB-706F-4DB3-A609-FD07C0AD808C}"/>
              </a:ext>
            </a:extLst>
          </p:cNvPr>
          <p:cNvSpPr>
            <a:spLocks noGrp="1" noRot="1" noChangeAspect="1" noTextEdit="1"/>
          </p:cNvSpPr>
          <p:nvPr>
            <p:ph type="sldImg"/>
          </p:nvPr>
        </p:nvSpPr>
        <p:spPr bwMode="auto">
          <a:xfrm>
            <a:off x="715963" y="1162050"/>
            <a:ext cx="5578475"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A94F52BC-CA32-406B-8A50-14F19E749C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a:extLst>
              <a:ext uri="{FF2B5EF4-FFF2-40B4-BE49-F238E27FC236}">
                <a16:creationId xmlns:a16="http://schemas.microsoft.com/office/drawing/2014/main" xmlns="" id="{3B84BC5B-B71B-4809-ABBD-E1206BC312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dirty="0">
              <a:latin typeface="Arial" panose="020B0604020202020204" pitchFamily="34" charset="0"/>
            </a:endParaRPr>
          </a:p>
        </p:txBody>
      </p:sp>
      <p:sp>
        <p:nvSpPr>
          <p:cNvPr id="28677" name="Footer Placeholder 1">
            <a:extLst>
              <a:ext uri="{FF2B5EF4-FFF2-40B4-BE49-F238E27FC236}">
                <a16:creationId xmlns:a16="http://schemas.microsoft.com/office/drawing/2014/main" xmlns="" id="{8A0468DB-4EB9-465A-8ACB-4762DAD047F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r>
              <a:rPr lang="en-US" altLang="en-US" dirty="0">
                <a:latin typeface="Arial" panose="020B0604020202020204" pitchFamily="34" charset="0"/>
                <a:cs typeface="Arial" panose="020B0604020202020204" pitchFamily="34" charset="0"/>
              </a:rPr>
              <a:t>CI-#9495139-v1</a:t>
            </a:r>
          </a:p>
        </p:txBody>
      </p:sp>
      <p:sp>
        <p:nvSpPr>
          <p:cNvPr id="28678" name="Header Placeholder 2">
            <a:extLst>
              <a:ext uri="{FF2B5EF4-FFF2-40B4-BE49-F238E27FC236}">
                <a16:creationId xmlns:a16="http://schemas.microsoft.com/office/drawing/2014/main" xmlns="" id="{524505F8-6B71-4B35-8310-1BE22CFC65B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1817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9FDA7EDB-706F-4DB3-A609-FD07C0AD808C}"/>
              </a:ext>
            </a:extLst>
          </p:cNvPr>
          <p:cNvSpPr>
            <a:spLocks noGrp="1" noRot="1" noChangeAspect="1" noTextEdit="1"/>
          </p:cNvSpPr>
          <p:nvPr>
            <p:ph type="sldImg"/>
          </p:nvPr>
        </p:nvSpPr>
        <p:spPr bwMode="auto">
          <a:xfrm>
            <a:off x="715963" y="1162050"/>
            <a:ext cx="5578475"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A94F52BC-CA32-406B-8A50-14F19E749C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a:extLst>
              <a:ext uri="{FF2B5EF4-FFF2-40B4-BE49-F238E27FC236}">
                <a16:creationId xmlns:a16="http://schemas.microsoft.com/office/drawing/2014/main" xmlns="" id="{3B84BC5B-B71B-4809-ABBD-E1206BC312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defTabSz="914207">
              <a:spcBef>
                <a:spcPct val="0"/>
              </a:spcBef>
              <a:defRPr/>
            </a:pPr>
            <a:endParaRPr lang="en-US" altLang="en-US" dirty="0">
              <a:solidFill>
                <a:prstClr val="black"/>
              </a:solidFill>
              <a:latin typeface="Arial" panose="020B0604020202020204" pitchFamily="34" charset="0"/>
            </a:endParaRPr>
          </a:p>
        </p:txBody>
      </p:sp>
      <p:sp>
        <p:nvSpPr>
          <p:cNvPr id="28677" name="Footer Placeholder 1">
            <a:extLst>
              <a:ext uri="{FF2B5EF4-FFF2-40B4-BE49-F238E27FC236}">
                <a16:creationId xmlns:a16="http://schemas.microsoft.com/office/drawing/2014/main" xmlns="" id="{8A0468DB-4EB9-465A-8ACB-4762DAD047F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defTabSz="914207">
              <a:spcBef>
                <a:spcPct val="0"/>
              </a:spcBef>
              <a:defRPr/>
            </a:pPr>
            <a:r>
              <a:rPr lang="en-US" altLang="en-US" dirty="0">
                <a:solidFill>
                  <a:prstClr val="black"/>
                </a:solidFill>
                <a:latin typeface="Arial" panose="020B0604020202020204" pitchFamily="34" charset="0"/>
                <a:cs typeface="Arial" panose="020B0604020202020204" pitchFamily="34" charset="0"/>
              </a:rPr>
              <a:t>CI-#9495139-v1</a:t>
            </a:r>
          </a:p>
        </p:txBody>
      </p:sp>
      <p:sp>
        <p:nvSpPr>
          <p:cNvPr id="28678" name="Header Placeholder 2">
            <a:extLst>
              <a:ext uri="{FF2B5EF4-FFF2-40B4-BE49-F238E27FC236}">
                <a16:creationId xmlns:a16="http://schemas.microsoft.com/office/drawing/2014/main" xmlns="" id="{524505F8-6B71-4B35-8310-1BE22CFC65B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defTabSz="914207">
              <a:spcBef>
                <a:spcPct val="0"/>
              </a:spcBef>
              <a:defRPr/>
            </a:pPr>
            <a:endParaRPr lang="en-US" alt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68689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a:extLst>
              <a:ext uri="{FF2B5EF4-FFF2-40B4-BE49-F238E27FC236}">
                <a16:creationId xmlns:a16="http://schemas.microsoft.com/office/drawing/2014/main" xmlns="" id="{9FDA7EDB-706F-4DB3-A609-FD07C0AD808C}"/>
              </a:ext>
            </a:extLst>
          </p:cNvPr>
          <p:cNvSpPr>
            <a:spLocks noGrp="1" noRot="1" noChangeAspect="1" noTextEdit="1"/>
          </p:cNvSpPr>
          <p:nvPr>
            <p:ph type="sldImg"/>
          </p:nvPr>
        </p:nvSpPr>
        <p:spPr bwMode="auto">
          <a:xfrm>
            <a:off x="715963" y="1162050"/>
            <a:ext cx="5578475" cy="3138488"/>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a:extLst>
              <a:ext uri="{FF2B5EF4-FFF2-40B4-BE49-F238E27FC236}">
                <a16:creationId xmlns:a16="http://schemas.microsoft.com/office/drawing/2014/main" xmlns="" id="{A94F52BC-CA32-406B-8A50-14F19E749CE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28676" name="Slide Number Placeholder 3">
            <a:extLst>
              <a:ext uri="{FF2B5EF4-FFF2-40B4-BE49-F238E27FC236}">
                <a16:creationId xmlns:a16="http://schemas.microsoft.com/office/drawing/2014/main" xmlns="" id="{3B84BC5B-B71B-4809-ABBD-E1206BC312E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t"/>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defTabSz="914207">
              <a:spcBef>
                <a:spcPct val="0"/>
              </a:spcBef>
              <a:defRPr/>
            </a:pPr>
            <a:endParaRPr lang="en-US" altLang="en-US" dirty="0">
              <a:solidFill>
                <a:prstClr val="black"/>
              </a:solidFill>
              <a:latin typeface="Arial" panose="020B0604020202020204" pitchFamily="34" charset="0"/>
            </a:endParaRPr>
          </a:p>
        </p:txBody>
      </p:sp>
      <p:sp>
        <p:nvSpPr>
          <p:cNvPr id="28677" name="Footer Placeholder 1">
            <a:extLst>
              <a:ext uri="{FF2B5EF4-FFF2-40B4-BE49-F238E27FC236}">
                <a16:creationId xmlns:a16="http://schemas.microsoft.com/office/drawing/2014/main" xmlns="" id="{8A0468DB-4EB9-465A-8ACB-4762DAD047F8}"/>
              </a:ext>
            </a:extLst>
          </p:cNvPr>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defTabSz="914207">
              <a:spcBef>
                <a:spcPct val="0"/>
              </a:spcBef>
              <a:defRPr/>
            </a:pPr>
            <a:r>
              <a:rPr lang="en-US" altLang="en-US" dirty="0">
                <a:solidFill>
                  <a:prstClr val="black"/>
                </a:solidFill>
                <a:latin typeface="Arial" panose="020B0604020202020204" pitchFamily="34" charset="0"/>
                <a:cs typeface="Arial" panose="020B0604020202020204" pitchFamily="34" charset="0"/>
              </a:rPr>
              <a:t>CI-#9495139-v1</a:t>
            </a:r>
          </a:p>
        </p:txBody>
      </p:sp>
      <p:sp>
        <p:nvSpPr>
          <p:cNvPr id="28678" name="Header Placeholder 2">
            <a:extLst>
              <a:ext uri="{FF2B5EF4-FFF2-40B4-BE49-F238E27FC236}">
                <a16:creationId xmlns:a16="http://schemas.microsoft.com/office/drawing/2014/main" xmlns="" id="{524505F8-6B71-4B35-8310-1BE22CFC65BE}"/>
              </a:ext>
            </a:extLst>
          </p:cNvPr>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defRPr>
            </a:lvl1pPr>
            <a:lvl2pPr marL="769390" indent="-295919">
              <a:spcBef>
                <a:spcPct val="30000"/>
              </a:spcBef>
              <a:defRPr sz="1200">
                <a:solidFill>
                  <a:schemeClr val="tx1"/>
                </a:solidFill>
                <a:latin typeface="Calibri" panose="020F0502020204030204" pitchFamily="34" charset="0"/>
              </a:defRPr>
            </a:lvl2pPr>
            <a:lvl3pPr marL="1183677" indent="-236735">
              <a:spcBef>
                <a:spcPct val="30000"/>
              </a:spcBef>
              <a:defRPr sz="1200">
                <a:solidFill>
                  <a:schemeClr val="tx1"/>
                </a:solidFill>
                <a:latin typeface="Calibri" panose="020F0502020204030204" pitchFamily="34" charset="0"/>
              </a:defRPr>
            </a:lvl3pPr>
            <a:lvl4pPr marL="1657147" indent="-236735">
              <a:spcBef>
                <a:spcPct val="30000"/>
              </a:spcBef>
              <a:defRPr sz="1200">
                <a:solidFill>
                  <a:schemeClr val="tx1"/>
                </a:solidFill>
                <a:latin typeface="Calibri" panose="020F0502020204030204" pitchFamily="34" charset="0"/>
              </a:defRPr>
            </a:lvl4pPr>
            <a:lvl5pPr marL="2130617" indent="-236735">
              <a:spcBef>
                <a:spcPct val="30000"/>
              </a:spcBef>
              <a:defRPr sz="1200">
                <a:solidFill>
                  <a:schemeClr val="tx1"/>
                </a:solidFill>
                <a:latin typeface="Calibri" panose="020F0502020204030204" pitchFamily="34" charset="0"/>
              </a:defRPr>
            </a:lvl5pPr>
            <a:lvl6pPr marL="2604088" indent="-236735" eaLnBrk="0" fontAlgn="base" hangingPunct="0">
              <a:spcBef>
                <a:spcPct val="30000"/>
              </a:spcBef>
              <a:spcAft>
                <a:spcPct val="0"/>
              </a:spcAft>
              <a:defRPr sz="1200">
                <a:solidFill>
                  <a:schemeClr val="tx1"/>
                </a:solidFill>
                <a:latin typeface="Calibri" panose="020F0502020204030204" pitchFamily="34" charset="0"/>
              </a:defRPr>
            </a:lvl6pPr>
            <a:lvl7pPr marL="3077559" indent="-236735" eaLnBrk="0" fontAlgn="base" hangingPunct="0">
              <a:spcBef>
                <a:spcPct val="30000"/>
              </a:spcBef>
              <a:spcAft>
                <a:spcPct val="0"/>
              </a:spcAft>
              <a:defRPr sz="1200">
                <a:solidFill>
                  <a:schemeClr val="tx1"/>
                </a:solidFill>
                <a:latin typeface="Calibri" panose="020F0502020204030204" pitchFamily="34" charset="0"/>
              </a:defRPr>
            </a:lvl7pPr>
            <a:lvl8pPr marL="3551030" indent="-236735" eaLnBrk="0" fontAlgn="base" hangingPunct="0">
              <a:spcBef>
                <a:spcPct val="30000"/>
              </a:spcBef>
              <a:spcAft>
                <a:spcPct val="0"/>
              </a:spcAft>
              <a:defRPr sz="1200">
                <a:solidFill>
                  <a:schemeClr val="tx1"/>
                </a:solidFill>
                <a:latin typeface="Calibri" panose="020F0502020204030204" pitchFamily="34" charset="0"/>
              </a:defRPr>
            </a:lvl8pPr>
            <a:lvl9pPr marL="4024500" indent="-236735" eaLnBrk="0" fontAlgn="base" hangingPunct="0">
              <a:spcBef>
                <a:spcPct val="30000"/>
              </a:spcBef>
              <a:spcAft>
                <a:spcPct val="0"/>
              </a:spcAft>
              <a:defRPr sz="1200">
                <a:solidFill>
                  <a:schemeClr val="tx1"/>
                </a:solidFill>
                <a:latin typeface="Calibri" panose="020F0502020204030204" pitchFamily="34" charset="0"/>
              </a:defRPr>
            </a:lvl9pPr>
          </a:lstStyle>
          <a:p>
            <a:pPr defTabSz="914207">
              <a:spcBef>
                <a:spcPct val="0"/>
              </a:spcBef>
              <a:defRPr/>
            </a:pPr>
            <a:endParaRPr lang="en-US" altLang="en-US"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5401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ACACA0-A1DB-4D74-83EF-6C1DAEAA84B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2CBBB987-4A96-4913-B111-C4EF6AD4FAA8}"/>
              </a:ext>
            </a:extLst>
          </p:cNvPr>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03CFB34-9A01-4EED-BEC6-F494708E0A77}"/>
              </a:ext>
            </a:extLst>
          </p:cNvPr>
          <p:cNvSpPr>
            <a:spLocks noGrp="1"/>
          </p:cNvSpPr>
          <p:nvPr>
            <p:ph type="dt" sz="half" idx="10"/>
          </p:nvPr>
        </p:nvSpPr>
        <p:spPr/>
        <p:txBody>
          <a:bodyPr/>
          <a:lstStyle/>
          <a:p>
            <a:fld id="{E4A0D338-1345-49DB-BC95-9D512F792B15}" type="datetime1">
              <a:rPr lang="en-US" smtClean="0"/>
              <a:t>11/5/2018</a:t>
            </a:fld>
            <a:endParaRPr lang="en-US" dirty="0"/>
          </a:p>
        </p:txBody>
      </p:sp>
      <p:sp>
        <p:nvSpPr>
          <p:cNvPr id="5" name="Footer Placeholder 4">
            <a:extLst>
              <a:ext uri="{FF2B5EF4-FFF2-40B4-BE49-F238E27FC236}">
                <a16:creationId xmlns:a16="http://schemas.microsoft.com/office/drawing/2014/main" xmlns="" id="{566FFD8E-DDAE-452A-86E7-0E6B719DD61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8993CF75-504B-428E-AB4D-C74BFDDE82F4}"/>
              </a:ext>
            </a:extLst>
          </p:cNvPr>
          <p:cNvSpPr>
            <a:spLocks noGrp="1"/>
          </p:cNvSpPr>
          <p:nvPr>
            <p:ph type="sldNum" sz="quarter" idx="12"/>
          </p:nvPr>
        </p:nvSpPr>
        <p:spPr/>
        <p:txBody>
          <a:bodyPr/>
          <a:lstStyle/>
          <a:p>
            <a:fld id="{8E3BE191-A292-400B-B016-B547BD14EE42}" type="slidenum">
              <a:rPr lang="en-US" smtClean="0"/>
              <a:t>‹#›</a:t>
            </a:fld>
            <a:endParaRPr lang="en-US" dirty="0"/>
          </a:p>
        </p:txBody>
      </p:sp>
    </p:spTree>
    <p:extLst>
      <p:ext uri="{BB962C8B-B14F-4D97-AF65-F5344CB8AC3E}">
        <p14:creationId xmlns:p14="http://schemas.microsoft.com/office/powerpoint/2010/main" val="33917971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82012C-3C47-4833-8F1D-8AF184FDB5E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4CFFAD3D-0978-42AF-AC33-EB53A8618CF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EB99B206-4EFF-4A20-9237-623EDFDE5212}"/>
              </a:ext>
            </a:extLst>
          </p:cNvPr>
          <p:cNvSpPr>
            <a:spLocks noGrp="1"/>
          </p:cNvSpPr>
          <p:nvPr>
            <p:ph type="dt" sz="half" idx="10"/>
          </p:nvPr>
        </p:nvSpPr>
        <p:spPr/>
        <p:txBody>
          <a:bodyPr/>
          <a:lstStyle/>
          <a:p>
            <a:fld id="{7CD31F6F-104F-48F8-83B9-E4DC1FBA4299}" type="datetime1">
              <a:rPr lang="en-US" smtClean="0"/>
              <a:t>11/5/2018</a:t>
            </a:fld>
            <a:endParaRPr lang="en-US" dirty="0"/>
          </a:p>
        </p:txBody>
      </p:sp>
      <p:sp>
        <p:nvSpPr>
          <p:cNvPr id="5" name="Footer Placeholder 4">
            <a:extLst>
              <a:ext uri="{FF2B5EF4-FFF2-40B4-BE49-F238E27FC236}">
                <a16:creationId xmlns:a16="http://schemas.microsoft.com/office/drawing/2014/main" xmlns="" id="{22A68DF9-7B1B-477C-B073-D0D2B15959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5CA766F1-6676-481D-B09E-BA57879DA045}"/>
              </a:ext>
            </a:extLst>
          </p:cNvPr>
          <p:cNvSpPr>
            <a:spLocks noGrp="1"/>
          </p:cNvSpPr>
          <p:nvPr>
            <p:ph type="sldNum" sz="quarter" idx="12"/>
          </p:nvPr>
        </p:nvSpPr>
        <p:spPr/>
        <p:txBody>
          <a:bodyPr/>
          <a:lstStyle/>
          <a:p>
            <a:fld id="{8E3BE191-A292-400B-B016-B547BD14EE42}" type="slidenum">
              <a:rPr lang="en-US" smtClean="0"/>
              <a:t>‹#›</a:t>
            </a:fld>
            <a:endParaRPr lang="en-US" dirty="0"/>
          </a:p>
        </p:txBody>
      </p:sp>
    </p:spTree>
    <p:extLst>
      <p:ext uri="{BB962C8B-B14F-4D97-AF65-F5344CB8AC3E}">
        <p14:creationId xmlns:p14="http://schemas.microsoft.com/office/powerpoint/2010/main" val="3747736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51B7DFD1-A341-40FD-A7CF-C0D0F95B9475}"/>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8E73BD89-AA57-4C3D-AF86-2C450AB88DB9}"/>
              </a:ext>
            </a:extLst>
          </p:cNvPr>
          <p:cNvSpPr>
            <a:spLocks noGrp="1"/>
          </p:cNvSpPr>
          <p:nvPr>
            <p:ph type="body" orient="vert" idx="1"/>
          </p:nvPr>
        </p:nvSpPr>
        <p:spPr>
          <a:xfrm>
            <a:off x="838202"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326816BE-2FE4-4C9B-9428-5F4B5FBD281B}"/>
              </a:ext>
            </a:extLst>
          </p:cNvPr>
          <p:cNvSpPr>
            <a:spLocks noGrp="1"/>
          </p:cNvSpPr>
          <p:nvPr>
            <p:ph type="dt" sz="half" idx="10"/>
          </p:nvPr>
        </p:nvSpPr>
        <p:spPr/>
        <p:txBody>
          <a:bodyPr/>
          <a:lstStyle/>
          <a:p>
            <a:fld id="{125B2FA0-BAD2-46BC-878E-CEEEFB46E783}" type="datetime1">
              <a:rPr lang="en-US" smtClean="0"/>
              <a:t>11/5/2018</a:t>
            </a:fld>
            <a:endParaRPr lang="en-US" dirty="0"/>
          </a:p>
        </p:txBody>
      </p:sp>
      <p:sp>
        <p:nvSpPr>
          <p:cNvPr id="5" name="Footer Placeholder 4">
            <a:extLst>
              <a:ext uri="{FF2B5EF4-FFF2-40B4-BE49-F238E27FC236}">
                <a16:creationId xmlns:a16="http://schemas.microsoft.com/office/drawing/2014/main" xmlns="" id="{7CDF66A5-2651-44AA-B0EA-C0B560CE041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1B68C449-C59E-416B-BA59-E2222CA9787B}"/>
              </a:ext>
            </a:extLst>
          </p:cNvPr>
          <p:cNvSpPr>
            <a:spLocks noGrp="1"/>
          </p:cNvSpPr>
          <p:nvPr>
            <p:ph type="sldNum" sz="quarter" idx="12"/>
          </p:nvPr>
        </p:nvSpPr>
        <p:spPr/>
        <p:txBody>
          <a:bodyPr/>
          <a:lstStyle/>
          <a:p>
            <a:fld id="{8E3BE191-A292-400B-B016-B547BD14EE42}" type="slidenum">
              <a:rPr lang="en-US" smtClean="0"/>
              <a:t>‹#›</a:t>
            </a:fld>
            <a:endParaRPr lang="en-US" dirty="0"/>
          </a:p>
        </p:txBody>
      </p:sp>
    </p:spTree>
    <p:extLst>
      <p:ext uri="{BB962C8B-B14F-4D97-AF65-F5344CB8AC3E}">
        <p14:creationId xmlns:p14="http://schemas.microsoft.com/office/powerpoint/2010/main" val="6106759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DC74570-0C82-45EA-93BD-A827BA9B30E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D45D9E0C-FD10-4BFE-B517-CFE7045A5C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C6412A7-0BE7-4365-9E02-D3405750695A}"/>
              </a:ext>
            </a:extLst>
          </p:cNvPr>
          <p:cNvSpPr>
            <a:spLocks noGrp="1"/>
          </p:cNvSpPr>
          <p:nvPr>
            <p:ph type="dt" sz="half" idx="10"/>
          </p:nvPr>
        </p:nvSpPr>
        <p:spPr/>
        <p:txBody>
          <a:bodyPr/>
          <a:lstStyle/>
          <a:p>
            <a:fld id="{5FFF5DC6-745F-4F87-895C-C190C124A7A6}" type="datetime1">
              <a:rPr lang="en-US" smtClean="0"/>
              <a:t>11/5/2018</a:t>
            </a:fld>
            <a:endParaRPr lang="en-US" dirty="0"/>
          </a:p>
        </p:txBody>
      </p:sp>
      <p:sp>
        <p:nvSpPr>
          <p:cNvPr id="5" name="Footer Placeholder 4">
            <a:extLst>
              <a:ext uri="{FF2B5EF4-FFF2-40B4-BE49-F238E27FC236}">
                <a16:creationId xmlns:a16="http://schemas.microsoft.com/office/drawing/2014/main" xmlns="" id="{601ECB66-B59A-4E66-8649-73E719AFD9DF}"/>
              </a:ext>
            </a:extLst>
          </p:cNvPr>
          <p:cNvSpPr>
            <a:spLocks noGrp="1"/>
          </p:cNvSpPr>
          <p:nvPr>
            <p:ph type="ftr" sz="quarter" idx="11"/>
          </p:nvPr>
        </p:nvSpPr>
        <p:spPr/>
        <p:txBody>
          <a:bodyPr/>
          <a:lstStyle>
            <a:lvl1pPr>
              <a:defRPr b="1"/>
            </a:lvl1pPr>
          </a:lstStyle>
          <a:p>
            <a:endParaRPr lang="en-US" dirty="0"/>
          </a:p>
        </p:txBody>
      </p:sp>
      <p:sp>
        <p:nvSpPr>
          <p:cNvPr id="6" name="Slide Number Placeholder 5">
            <a:extLst>
              <a:ext uri="{FF2B5EF4-FFF2-40B4-BE49-F238E27FC236}">
                <a16:creationId xmlns:a16="http://schemas.microsoft.com/office/drawing/2014/main" xmlns="" id="{0E89453A-CC5C-402E-81C4-63B30C402067}"/>
              </a:ext>
            </a:extLst>
          </p:cNvPr>
          <p:cNvSpPr>
            <a:spLocks noGrp="1"/>
          </p:cNvSpPr>
          <p:nvPr>
            <p:ph type="sldNum" sz="quarter" idx="12"/>
          </p:nvPr>
        </p:nvSpPr>
        <p:spPr/>
        <p:txBody>
          <a:bodyPr/>
          <a:lstStyle>
            <a:lvl1pPr>
              <a:defRPr b="1"/>
            </a:lvl1pPr>
          </a:lstStyle>
          <a:p>
            <a:fld id="{8E3BE191-A292-400B-B016-B547BD14EE42}" type="slidenum">
              <a:rPr lang="en-US" smtClean="0"/>
              <a:pPr/>
              <a:t>‹#›</a:t>
            </a:fld>
            <a:endParaRPr lang="en-US" dirty="0"/>
          </a:p>
        </p:txBody>
      </p:sp>
    </p:spTree>
    <p:extLst>
      <p:ext uri="{BB962C8B-B14F-4D97-AF65-F5344CB8AC3E}">
        <p14:creationId xmlns:p14="http://schemas.microsoft.com/office/powerpoint/2010/main" val="927848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E462343-5789-48FF-A984-ECD1478D064A}"/>
              </a:ext>
            </a:extLst>
          </p:cNvPr>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D0B4B68C-0D15-4E9E-9CF6-48039DF623B0}"/>
              </a:ext>
            </a:extLst>
          </p:cNvPr>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D9011B26-DB2E-49D3-8919-70D583223629}"/>
              </a:ext>
            </a:extLst>
          </p:cNvPr>
          <p:cNvSpPr>
            <a:spLocks noGrp="1"/>
          </p:cNvSpPr>
          <p:nvPr>
            <p:ph type="dt" sz="half" idx="10"/>
          </p:nvPr>
        </p:nvSpPr>
        <p:spPr/>
        <p:txBody>
          <a:bodyPr/>
          <a:lstStyle/>
          <a:p>
            <a:fld id="{BFCC1714-C00D-4BB9-B950-9B539AE9885D}" type="datetime1">
              <a:rPr lang="en-US" smtClean="0"/>
              <a:t>11/5/2018</a:t>
            </a:fld>
            <a:endParaRPr lang="en-US" dirty="0"/>
          </a:p>
        </p:txBody>
      </p:sp>
      <p:sp>
        <p:nvSpPr>
          <p:cNvPr id="5" name="Footer Placeholder 4">
            <a:extLst>
              <a:ext uri="{FF2B5EF4-FFF2-40B4-BE49-F238E27FC236}">
                <a16:creationId xmlns:a16="http://schemas.microsoft.com/office/drawing/2014/main" xmlns="" id="{349F0157-0BF7-4461-8FEE-F2D4FC40BF1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xmlns="" id="{A9F11125-B13E-4314-8A5F-6AC0107EA57D}"/>
              </a:ext>
            </a:extLst>
          </p:cNvPr>
          <p:cNvSpPr>
            <a:spLocks noGrp="1"/>
          </p:cNvSpPr>
          <p:nvPr>
            <p:ph type="sldNum" sz="quarter" idx="12"/>
          </p:nvPr>
        </p:nvSpPr>
        <p:spPr/>
        <p:txBody>
          <a:bodyPr/>
          <a:lstStyle/>
          <a:p>
            <a:fld id="{8E3BE191-A292-400B-B016-B547BD14EE42}" type="slidenum">
              <a:rPr lang="en-US" smtClean="0"/>
              <a:t>‹#›</a:t>
            </a:fld>
            <a:endParaRPr lang="en-US" dirty="0"/>
          </a:p>
        </p:txBody>
      </p:sp>
    </p:spTree>
    <p:extLst>
      <p:ext uri="{BB962C8B-B14F-4D97-AF65-F5344CB8AC3E}">
        <p14:creationId xmlns:p14="http://schemas.microsoft.com/office/powerpoint/2010/main" val="1795587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1792A4-25E5-4C03-B516-ABB2803C51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37A9F09D-65C8-4000-B4FC-42CB6D82904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0C0E780-C4CE-4FA2-9635-0D3229ABAB1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B9D77824-CD8F-4DFA-B384-9DC602DE9874}"/>
              </a:ext>
            </a:extLst>
          </p:cNvPr>
          <p:cNvSpPr>
            <a:spLocks noGrp="1"/>
          </p:cNvSpPr>
          <p:nvPr>
            <p:ph type="dt" sz="half" idx="10"/>
          </p:nvPr>
        </p:nvSpPr>
        <p:spPr/>
        <p:txBody>
          <a:bodyPr/>
          <a:lstStyle/>
          <a:p>
            <a:fld id="{6C30EF71-E02D-40F5-9A14-C189DB5FA8CD}" type="datetime1">
              <a:rPr lang="en-US" smtClean="0"/>
              <a:t>11/5/2018</a:t>
            </a:fld>
            <a:endParaRPr lang="en-US" dirty="0"/>
          </a:p>
        </p:txBody>
      </p:sp>
      <p:sp>
        <p:nvSpPr>
          <p:cNvPr id="6" name="Footer Placeholder 5">
            <a:extLst>
              <a:ext uri="{FF2B5EF4-FFF2-40B4-BE49-F238E27FC236}">
                <a16:creationId xmlns:a16="http://schemas.microsoft.com/office/drawing/2014/main" xmlns="" id="{9930CBFE-B7DA-41D0-BA00-EE447F5FFAE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2F4F11DD-E132-4D5E-B0BC-374809A1D08E}"/>
              </a:ext>
            </a:extLst>
          </p:cNvPr>
          <p:cNvSpPr>
            <a:spLocks noGrp="1"/>
          </p:cNvSpPr>
          <p:nvPr>
            <p:ph type="sldNum" sz="quarter" idx="12"/>
          </p:nvPr>
        </p:nvSpPr>
        <p:spPr/>
        <p:txBody>
          <a:bodyPr/>
          <a:lstStyle/>
          <a:p>
            <a:fld id="{8E3BE191-A292-400B-B016-B547BD14EE42}" type="slidenum">
              <a:rPr lang="en-US" smtClean="0"/>
              <a:t>‹#›</a:t>
            </a:fld>
            <a:endParaRPr lang="en-US" dirty="0"/>
          </a:p>
        </p:txBody>
      </p:sp>
    </p:spTree>
    <p:extLst>
      <p:ext uri="{BB962C8B-B14F-4D97-AF65-F5344CB8AC3E}">
        <p14:creationId xmlns:p14="http://schemas.microsoft.com/office/powerpoint/2010/main" val="419595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90EFF3-3FCF-4DBE-BA36-74CF29434250}"/>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5ACE9F84-C595-4554-A59B-EEDE6CA6634A}"/>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0D61CFD8-B2C1-46F0-B619-05C899D7630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0C8F44FE-EAA5-4210-A9FB-61ADBB635E26}"/>
              </a:ext>
            </a:extLst>
          </p:cNvPr>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8E695E50-C0B4-4B77-A5C6-D2543A3C0A6C}"/>
              </a:ext>
            </a:extLst>
          </p:cNvPr>
          <p:cNvSpPr>
            <a:spLocks noGrp="1"/>
          </p:cNvSpPr>
          <p:nvPr>
            <p:ph sz="quarter" idx="4"/>
          </p:nvPr>
        </p:nvSpPr>
        <p:spPr>
          <a:xfrm>
            <a:off x="6172202"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504BABFF-783A-44BE-B92D-6EE541AE4705}"/>
              </a:ext>
            </a:extLst>
          </p:cNvPr>
          <p:cNvSpPr>
            <a:spLocks noGrp="1"/>
          </p:cNvSpPr>
          <p:nvPr>
            <p:ph type="dt" sz="half" idx="10"/>
          </p:nvPr>
        </p:nvSpPr>
        <p:spPr/>
        <p:txBody>
          <a:bodyPr/>
          <a:lstStyle/>
          <a:p>
            <a:fld id="{17220163-2DEE-4189-AAE2-A7958B3CE4F8}" type="datetime1">
              <a:rPr lang="en-US" smtClean="0"/>
              <a:t>11/5/2018</a:t>
            </a:fld>
            <a:endParaRPr lang="en-US" dirty="0"/>
          </a:p>
        </p:txBody>
      </p:sp>
      <p:sp>
        <p:nvSpPr>
          <p:cNvPr id="8" name="Footer Placeholder 7">
            <a:extLst>
              <a:ext uri="{FF2B5EF4-FFF2-40B4-BE49-F238E27FC236}">
                <a16:creationId xmlns:a16="http://schemas.microsoft.com/office/drawing/2014/main" xmlns="" id="{96EB576E-D731-4D95-AD0C-6B544FE935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xmlns="" id="{C09C5CB8-D050-473C-9C4E-24D94FCB760E}"/>
              </a:ext>
            </a:extLst>
          </p:cNvPr>
          <p:cNvSpPr>
            <a:spLocks noGrp="1"/>
          </p:cNvSpPr>
          <p:nvPr>
            <p:ph type="sldNum" sz="quarter" idx="12"/>
          </p:nvPr>
        </p:nvSpPr>
        <p:spPr/>
        <p:txBody>
          <a:bodyPr/>
          <a:lstStyle/>
          <a:p>
            <a:fld id="{8E3BE191-A292-400B-B016-B547BD14EE42}" type="slidenum">
              <a:rPr lang="en-US" smtClean="0"/>
              <a:t>‹#›</a:t>
            </a:fld>
            <a:endParaRPr lang="en-US" dirty="0"/>
          </a:p>
        </p:txBody>
      </p:sp>
    </p:spTree>
    <p:extLst>
      <p:ext uri="{BB962C8B-B14F-4D97-AF65-F5344CB8AC3E}">
        <p14:creationId xmlns:p14="http://schemas.microsoft.com/office/powerpoint/2010/main" val="1675280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78DB2AC-A11A-499C-9E33-918E7431DC8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8A52B38B-7330-43AF-8F73-A5B17BD506A1}"/>
              </a:ext>
            </a:extLst>
          </p:cNvPr>
          <p:cNvSpPr>
            <a:spLocks noGrp="1"/>
          </p:cNvSpPr>
          <p:nvPr>
            <p:ph type="dt" sz="half" idx="10"/>
          </p:nvPr>
        </p:nvSpPr>
        <p:spPr/>
        <p:txBody>
          <a:bodyPr/>
          <a:lstStyle/>
          <a:p>
            <a:fld id="{480CE2A6-5A0D-4CCB-AB5C-B317A0A6EA3D}" type="datetime1">
              <a:rPr lang="en-US" smtClean="0"/>
              <a:t>11/5/2018</a:t>
            </a:fld>
            <a:endParaRPr lang="en-US" dirty="0"/>
          </a:p>
        </p:txBody>
      </p:sp>
      <p:sp>
        <p:nvSpPr>
          <p:cNvPr id="4" name="Footer Placeholder 3">
            <a:extLst>
              <a:ext uri="{FF2B5EF4-FFF2-40B4-BE49-F238E27FC236}">
                <a16:creationId xmlns:a16="http://schemas.microsoft.com/office/drawing/2014/main" xmlns="" id="{FFB7E6E9-F262-4EA1-B5FE-6BE4C4A0443C}"/>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xmlns="" id="{52C42E40-66F6-4005-B196-AC42867BF502}"/>
              </a:ext>
            </a:extLst>
          </p:cNvPr>
          <p:cNvSpPr>
            <a:spLocks noGrp="1"/>
          </p:cNvSpPr>
          <p:nvPr>
            <p:ph type="sldNum" sz="quarter" idx="12"/>
          </p:nvPr>
        </p:nvSpPr>
        <p:spPr/>
        <p:txBody>
          <a:bodyPr/>
          <a:lstStyle/>
          <a:p>
            <a:fld id="{8E3BE191-A292-400B-B016-B547BD14EE42}" type="slidenum">
              <a:rPr lang="en-US" smtClean="0"/>
              <a:t>‹#›</a:t>
            </a:fld>
            <a:endParaRPr lang="en-US" dirty="0"/>
          </a:p>
        </p:txBody>
      </p:sp>
    </p:spTree>
    <p:extLst>
      <p:ext uri="{BB962C8B-B14F-4D97-AF65-F5344CB8AC3E}">
        <p14:creationId xmlns:p14="http://schemas.microsoft.com/office/powerpoint/2010/main" val="26811761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1D38C0C3-140F-4359-8AB2-F758ADB1AAAF}"/>
              </a:ext>
            </a:extLst>
          </p:cNvPr>
          <p:cNvSpPr>
            <a:spLocks noGrp="1"/>
          </p:cNvSpPr>
          <p:nvPr>
            <p:ph type="dt" sz="half" idx="10"/>
          </p:nvPr>
        </p:nvSpPr>
        <p:spPr/>
        <p:txBody>
          <a:bodyPr/>
          <a:lstStyle/>
          <a:p>
            <a:fld id="{5B746132-CC52-4BA2-B707-258986B22832}" type="datetime1">
              <a:rPr lang="en-US" smtClean="0"/>
              <a:t>11/5/2018</a:t>
            </a:fld>
            <a:endParaRPr lang="en-US" dirty="0"/>
          </a:p>
        </p:txBody>
      </p:sp>
      <p:sp>
        <p:nvSpPr>
          <p:cNvPr id="3" name="Footer Placeholder 2">
            <a:extLst>
              <a:ext uri="{FF2B5EF4-FFF2-40B4-BE49-F238E27FC236}">
                <a16:creationId xmlns:a16="http://schemas.microsoft.com/office/drawing/2014/main" xmlns="" id="{4807ED8F-FCDB-4844-8F0B-A633EBE4B8EC}"/>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xmlns="" id="{45D1B960-0810-4799-BC4B-5F14AA366C9E}"/>
              </a:ext>
            </a:extLst>
          </p:cNvPr>
          <p:cNvSpPr>
            <a:spLocks noGrp="1"/>
          </p:cNvSpPr>
          <p:nvPr>
            <p:ph type="sldNum" sz="quarter" idx="12"/>
          </p:nvPr>
        </p:nvSpPr>
        <p:spPr/>
        <p:txBody>
          <a:bodyPr/>
          <a:lstStyle/>
          <a:p>
            <a:fld id="{8E3BE191-A292-400B-B016-B547BD14EE42}" type="slidenum">
              <a:rPr lang="en-US" smtClean="0"/>
              <a:t>‹#›</a:t>
            </a:fld>
            <a:endParaRPr lang="en-US" dirty="0"/>
          </a:p>
        </p:txBody>
      </p:sp>
    </p:spTree>
    <p:extLst>
      <p:ext uri="{BB962C8B-B14F-4D97-AF65-F5344CB8AC3E}">
        <p14:creationId xmlns:p14="http://schemas.microsoft.com/office/powerpoint/2010/main" val="8923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77D502E-467F-49F4-976A-5B4F0B13BF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16659A97-BD6A-436C-8FB0-7EF3B9FEA186}"/>
              </a:ext>
            </a:extLst>
          </p:cNvPr>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25AD7F81-DA37-4023-92B0-78E014DCDB2D}"/>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A46CA742-E754-4667-B0EB-4E9F5BC930F2}"/>
              </a:ext>
            </a:extLst>
          </p:cNvPr>
          <p:cNvSpPr>
            <a:spLocks noGrp="1"/>
          </p:cNvSpPr>
          <p:nvPr>
            <p:ph type="dt" sz="half" idx="10"/>
          </p:nvPr>
        </p:nvSpPr>
        <p:spPr/>
        <p:txBody>
          <a:bodyPr/>
          <a:lstStyle/>
          <a:p>
            <a:fld id="{13B097AE-FE69-4682-9FC0-EFA453C17010}" type="datetime1">
              <a:rPr lang="en-US" smtClean="0"/>
              <a:t>11/5/2018</a:t>
            </a:fld>
            <a:endParaRPr lang="en-US" dirty="0"/>
          </a:p>
        </p:txBody>
      </p:sp>
      <p:sp>
        <p:nvSpPr>
          <p:cNvPr id="6" name="Footer Placeholder 5">
            <a:extLst>
              <a:ext uri="{FF2B5EF4-FFF2-40B4-BE49-F238E27FC236}">
                <a16:creationId xmlns:a16="http://schemas.microsoft.com/office/drawing/2014/main" xmlns="" id="{2D5D72B2-1E7A-44CB-BB94-0BEC29C9753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BCA650F7-97FF-42BE-A554-9E54300719A7}"/>
              </a:ext>
            </a:extLst>
          </p:cNvPr>
          <p:cNvSpPr>
            <a:spLocks noGrp="1"/>
          </p:cNvSpPr>
          <p:nvPr>
            <p:ph type="sldNum" sz="quarter" idx="12"/>
          </p:nvPr>
        </p:nvSpPr>
        <p:spPr/>
        <p:txBody>
          <a:bodyPr/>
          <a:lstStyle/>
          <a:p>
            <a:fld id="{8E3BE191-A292-400B-B016-B547BD14EE42}" type="slidenum">
              <a:rPr lang="en-US" smtClean="0"/>
              <a:t>‹#›</a:t>
            </a:fld>
            <a:endParaRPr lang="en-US" dirty="0"/>
          </a:p>
        </p:txBody>
      </p:sp>
    </p:spTree>
    <p:extLst>
      <p:ext uri="{BB962C8B-B14F-4D97-AF65-F5344CB8AC3E}">
        <p14:creationId xmlns:p14="http://schemas.microsoft.com/office/powerpoint/2010/main" val="1354873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979D36C-1A3A-4652-8D35-4570ED342F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7D1CDCEC-4F35-467D-9665-AD5A6BA7E7EA}"/>
              </a:ext>
            </a:extLst>
          </p:cNvPr>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4" name="Text Placeholder 3">
            <a:extLst>
              <a:ext uri="{FF2B5EF4-FFF2-40B4-BE49-F238E27FC236}">
                <a16:creationId xmlns:a16="http://schemas.microsoft.com/office/drawing/2014/main" xmlns="" id="{91D3BA4B-4C10-4776-A28F-DA62B72473AF}"/>
              </a:ext>
            </a:extLst>
          </p:cNvPr>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35E5EB3D-C9AF-48E6-A2F6-43EBC3932772}"/>
              </a:ext>
            </a:extLst>
          </p:cNvPr>
          <p:cNvSpPr>
            <a:spLocks noGrp="1"/>
          </p:cNvSpPr>
          <p:nvPr>
            <p:ph type="dt" sz="half" idx="10"/>
          </p:nvPr>
        </p:nvSpPr>
        <p:spPr/>
        <p:txBody>
          <a:bodyPr/>
          <a:lstStyle/>
          <a:p>
            <a:fld id="{14ED5A75-ACF6-4F08-9A8E-13F5E0EFE44E}" type="datetime1">
              <a:rPr lang="en-US" smtClean="0"/>
              <a:t>11/5/2018</a:t>
            </a:fld>
            <a:endParaRPr lang="en-US" dirty="0"/>
          </a:p>
        </p:txBody>
      </p:sp>
      <p:sp>
        <p:nvSpPr>
          <p:cNvPr id="6" name="Footer Placeholder 5">
            <a:extLst>
              <a:ext uri="{FF2B5EF4-FFF2-40B4-BE49-F238E27FC236}">
                <a16:creationId xmlns:a16="http://schemas.microsoft.com/office/drawing/2014/main" xmlns="" id="{C04C0B3E-BC98-4B0D-97BE-95F552043F63}"/>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xmlns="" id="{0827A75C-F22B-4A9D-8E86-B418DFDC8BDB}"/>
              </a:ext>
            </a:extLst>
          </p:cNvPr>
          <p:cNvSpPr>
            <a:spLocks noGrp="1"/>
          </p:cNvSpPr>
          <p:nvPr>
            <p:ph type="sldNum" sz="quarter" idx="12"/>
          </p:nvPr>
        </p:nvSpPr>
        <p:spPr/>
        <p:txBody>
          <a:bodyPr/>
          <a:lstStyle/>
          <a:p>
            <a:fld id="{8E3BE191-A292-400B-B016-B547BD14EE42}" type="slidenum">
              <a:rPr lang="en-US" smtClean="0"/>
              <a:t>‹#›</a:t>
            </a:fld>
            <a:endParaRPr lang="en-US" dirty="0"/>
          </a:p>
        </p:txBody>
      </p:sp>
    </p:spTree>
    <p:extLst>
      <p:ext uri="{BB962C8B-B14F-4D97-AF65-F5344CB8AC3E}">
        <p14:creationId xmlns:p14="http://schemas.microsoft.com/office/powerpoint/2010/main" val="307282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07399C3-B2F3-4558-9A23-490F3EF66DEF}"/>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74A7CFCE-24EE-4567-87EA-B183135C57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F8FD4536-15AC-4776-8C55-E81C9D3FBDA0}"/>
              </a:ext>
            </a:extLst>
          </p:cNvPr>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83CEE9-059A-41A3-8BC5-07FC1F6707EC}" type="datetime1">
              <a:rPr lang="en-US" smtClean="0"/>
              <a:t>11/5/2018</a:t>
            </a:fld>
            <a:endParaRPr lang="en-US" dirty="0"/>
          </a:p>
        </p:txBody>
      </p:sp>
      <p:sp>
        <p:nvSpPr>
          <p:cNvPr id="5" name="Footer Placeholder 4">
            <a:extLst>
              <a:ext uri="{FF2B5EF4-FFF2-40B4-BE49-F238E27FC236}">
                <a16:creationId xmlns:a16="http://schemas.microsoft.com/office/drawing/2014/main" xmlns="" id="{F8404851-4FDA-4867-B580-91755CEA5C7F}"/>
              </a:ext>
            </a:extLst>
          </p:cNvPr>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xmlns="" id="{8BF03C5A-9641-4703-8983-E43C1357191E}"/>
              </a:ext>
            </a:extLst>
          </p:cNvPr>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3BE191-A292-400B-B016-B547BD14EE42}" type="slidenum">
              <a:rPr lang="en-US" smtClean="0"/>
              <a:t>‹#›</a:t>
            </a:fld>
            <a:endParaRPr lang="en-US" dirty="0"/>
          </a:p>
        </p:txBody>
      </p:sp>
    </p:spTree>
    <p:extLst>
      <p:ext uri="{BB962C8B-B14F-4D97-AF65-F5344CB8AC3E}">
        <p14:creationId xmlns:p14="http://schemas.microsoft.com/office/powerpoint/2010/main" val="2988535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insbergjacobs.com/" TargetMode="External"/><Relationship Id="rId2" Type="http://schemas.openxmlformats.org/officeDocument/2006/relationships/hyperlink" Target="mailto:wchoslovsky@ginsbergjacobs.com" TargetMode="Externa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acl.gov/node/106" TargetMode="External"/><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slideLayout" Target="../slideLayouts/slideLayout2.xml"/><Relationship Id="rId6" Type="http://schemas.openxmlformats.org/officeDocument/2006/relationships/image" Target="../media/image15.jpg"/><Relationship Id="rId5" Type="http://schemas.openxmlformats.org/officeDocument/2006/relationships/image" Target="../media/image19.jpeg"/><Relationship Id="rId4" Type="http://schemas.openxmlformats.org/officeDocument/2006/relationships/image" Target="../media/image18.wmf"/></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5" Type="http://schemas.openxmlformats.org/officeDocument/2006/relationships/image" Target="../media/image15.jpg"/><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mailto:WCHOSLOVSKY@GINSBERGJACOBS.COM" TargetMode="External"/><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xmlns="" id="{C3A3CBC1-317B-4745-AB2F-CC77C7F47E6D}"/>
              </a:ext>
            </a:extLst>
          </p:cNvPr>
          <p:cNvSpPr>
            <a:spLocks noGrp="1"/>
          </p:cNvSpPr>
          <p:nvPr>
            <p:ph type="ctrTitle"/>
          </p:nvPr>
        </p:nvSpPr>
        <p:spPr>
          <a:xfrm>
            <a:off x="1624245" y="1714789"/>
            <a:ext cx="9446003" cy="1490399"/>
          </a:xfrm>
        </p:spPr>
        <p:txBody>
          <a:bodyPr>
            <a:normAutofit fontScale="90000"/>
          </a:bodyPr>
          <a:lstStyle/>
          <a:p>
            <a:pPr algn="ctr" eaLnBrk="1" hangingPunct="1"/>
            <a:r>
              <a:rPr lang="en-US" altLang="en-US" sz="4000" b="1" dirty="0"/>
              <a:t/>
            </a:r>
            <a:br>
              <a:rPr lang="en-US" altLang="en-US" sz="4000" b="1" dirty="0"/>
            </a:br>
            <a:r>
              <a:rPr lang="en-US" altLang="en-US" sz="4000" b="1" dirty="0"/>
              <a:t/>
            </a:r>
            <a:br>
              <a:rPr lang="en-US" altLang="en-US" sz="4000" b="1" dirty="0"/>
            </a:br>
            <a:r>
              <a:rPr lang="en-US" altLang="en-US" sz="4000" b="1" dirty="0"/>
              <a:t/>
            </a:r>
            <a:br>
              <a:rPr lang="en-US" altLang="en-US" sz="4000" b="1" dirty="0"/>
            </a:br>
            <a:r>
              <a:rPr lang="en-US" altLang="en-US" sz="4000" b="1" dirty="0"/>
              <a:t/>
            </a:r>
            <a:br>
              <a:rPr lang="en-US" altLang="en-US" sz="4000" b="1" dirty="0"/>
            </a:br>
            <a:r>
              <a:rPr lang="en-US" altLang="en-US" sz="4000" b="1" dirty="0"/>
              <a:t/>
            </a:r>
            <a:br>
              <a:rPr lang="en-US" altLang="en-US" sz="4000" b="1" dirty="0"/>
            </a:br>
            <a:r>
              <a:rPr lang="en-US" altLang="en-US" sz="4000" b="1" dirty="0"/>
              <a:t/>
            </a:r>
            <a:br>
              <a:rPr lang="en-US" altLang="en-US" sz="4000" b="1" dirty="0"/>
            </a:br>
            <a:r>
              <a:rPr lang="en-US" altLang="en-US" sz="4000" b="1" dirty="0"/>
              <a:t/>
            </a:r>
            <a:br>
              <a:rPr lang="en-US" altLang="en-US" sz="4000" b="1" dirty="0"/>
            </a:br>
            <a:r>
              <a:rPr lang="en-US" altLang="en-US" sz="4000" b="1" dirty="0"/>
              <a:t/>
            </a:r>
            <a:br>
              <a:rPr lang="en-US" altLang="en-US" sz="4000" b="1" dirty="0"/>
            </a:br>
            <a:r>
              <a:rPr lang="en-US" altLang="en-US" sz="4000" b="1" dirty="0"/>
              <a:t/>
            </a:r>
            <a:br>
              <a:rPr lang="en-US" altLang="en-US" sz="4000" b="1" dirty="0"/>
            </a:br>
            <a:r>
              <a:rPr lang="en-US" altLang="en-US" sz="4000" b="1" dirty="0"/>
              <a:t/>
            </a:r>
            <a:br>
              <a:rPr lang="en-US" altLang="en-US" sz="4000" b="1" dirty="0"/>
            </a:br>
            <a:r>
              <a:rPr lang="en-US" altLang="en-US" sz="4000" b="1" dirty="0"/>
              <a:t/>
            </a:r>
            <a:br>
              <a:rPr lang="en-US" altLang="en-US" sz="4000" b="1" dirty="0"/>
            </a:br>
            <a:r>
              <a:rPr lang="en-US" altLang="en-US" sz="4000" b="1" dirty="0"/>
              <a:t/>
            </a:r>
            <a:br>
              <a:rPr lang="en-US" altLang="en-US" sz="4000" b="1" dirty="0"/>
            </a:br>
            <a:r>
              <a:rPr lang="en-US" altLang="en-US" sz="5300" b="1" dirty="0">
                <a:latin typeface="+mn-lt"/>
              </a:rPr>
              <a:t>PROTECTING THE ICF ENTITLEMENT:</a:t>
            </a:r>
            <a:br>
              <a:rPr lang="en-US" altLang="en-US" sz="5300" b="1" dirty="0">
                <a:latin typeface="+mn-lt"/>
              </a:rPr>
            </a:br>
            <a:r>
              <a:rPr lang="en-US" altLang="en-US" sz="5300" b="1" dirty="0">
                <a:latin typeface="+mn-lt"/>
              </a:rPr>
              <a:t>THE REAL MEANING OF </a:t>
            </a:r>
            <a:r>
              <a:rPr lang="en-US" altLang="en-US" sz="5300" b="1" i="1" dirty="0">
                <a:latin typeface="+mn-lt"/>
              </a:rPr>
              <a:t>OLMSTEAD</a:t>
            </a:r>
            <a:endParaRPr lang="en-US" altLang="en-US" sz="5300" b="1" dirty="0">
              <a:latin typeface="+mn-lt"/>
            </a:endParaRPr>
          </a:p>
        </p:txBody>
      </p:sp>
      <p:sp>
        <p:nvSpPr>
          <p:cNvPr id="6" name="Rectangle 5">
            <a:extLst>
              <a:ext uri="{FF2B5EF4-FFF2-40B4-BE49-F238E27FC236}">
                <a16:creationId xmlns:a16="http://schemas.microsoft.com/office/drawing/2014/main" xmlns="" id="{DE0D4635-897D-4831-93FB-92CC9D92CD88}"/>
              </a:ext>
            </a:extLst>
          </p:cNvPr>
          <p:cNvSpPr/>
          <p:nvPr/>
        </p:nvSpPr>
        <p:spPr>
          <a:xfrm>
            <a:off x="4305300" y="4030754"/>
            <a:ext cx="3505200" cy="1846659"/>
          </a:xfrm>
          <a:prstGeom prst="rect">
            <a:avLst/>
          </a:prstGeom>
        </p:spPr>
        <p:txBody>
          <a:bodyPr>
            <a:spAutoFit/>
          </a:bodyPr>
          <a:lstStyle/>
          <a:p>
            <a:pPr algn="ctr" eaLnBrk="1" hangingPunct="1">
              <a:buFont typeface="Wingdings" pitchFamily="2" charset="2"/>
              <a:buNone/>
              <a:defRPr/>
            </a:pPr>
            <a:r>
              <a:rPr lang="en-US" altLang="en-US" b="1" cap="all" dirty="0">
                <a:solidFill>
                  <a:srgbClr val="424242"/>
                </a:solidFill>
                <a:cs typeface="Arial" charset="0"/>
              </a:rPr>
              <a:t>William Choslovsky </a:t>
            </a:r>
          </a:p>
          <a:p>
            <a:pPr algn="ctr" eaLnBrk="1" hangingPunct="1">
              <a:buFont typeface="Wingdings" pitchFamily="2" charset="2"/>
              <a:buNone/>
              <a:defRPr/>
            </a:pPr>
            <a:r>
              <a:rPr lang="en-US" altLang="en-US" sz="1600" b="1" dirty="0">
                <a:solidFill>
                  <a:srgbClr val="424242"/>
                </a:solidFill>
                <a:cs typeface="Arial" charset="0"/>
              </a:rPr>
              <a:t>Ginsberg Jacobs  LLC</a:t>
            </a:r>
            <a:br>
              <a:rPr lang="en-US" altLang="en-US" sz="1600" b="1" dirty="0">
                <a:solidFill>
                  <a:srgbClr val="424242"/>
                </a:solidFill>
                <a:cs typeface="Arial" charset="0"/>
              </a:rPr>
            </a:br>
            <a:r>
              <a:rPr lang="en-US" altLang="en-US" sz="1600" b="1" dirty="0">
                <a:solidFill>
                  <a:srgbClr val="424242"/>
                </a:solidFill>
                <a:cs typeface="Arial" charset="0"/>
              </a:rPr>
              <a:t>300 S. Wacker Dr., Suite 2750</a:t>
            </a:r>
            <a:r>
              <a:rPr lang="en-US" altLang="en-US" sz="1600" dirty="0">
                <a:solidFill>
                  <a:srgbClr val="424242"/>
                </a:solidFill>
                <a:cs typeface="Arial" charset="0"/>
              </a:rPr>
              <a:t/>
            </a:r>
            <a:br>
              <a:rPr lang="en-US" altLang="en-US" sz="1600" dirty="0">
                <a:solidFill>
                  <a:srgbClr val="424242"/>
                </a:solidFill>
                <a:cs typeface="Arial" charset="0"/>
              </a:rPr>
            </a:br>
            <a:r>
              <a:rPr lang="en-US" altLang="en-US" sz="1600" b="1" dirty="0">
                <a:solidFill>
                  <a:srgbClr val="424242"/>
                </a:solidFill>
                <a:cs typeface="Arial" charset="0"/>
              </a:rPr>
              <a:t>Chicago, IL  60606</a:t>
            </a:r>
            <a:br>
              <a:rPr lang="en-US" altLang="en-US" sz="1600" b="1" dirty="0">
                <a:solidFill>
                  <a:srgbClr val="424242"/>
                </a:solidFill>
                <a:cs typeface="Arial" charset="0"/>
              </a:rPr>
            </a:br>
            <a:r>
              <a:rPr lang="en-US" altLang="en-US" sz="1600" b="1" dirty="0">
                <a:solidFill>
                  <a:srgbClr val="424242"/>
                </a:solidFill>
                <a:cs typeface="Arial" charset="0"/>
              </a:rPr>
              <a:t>(312) 660-2202 - direct</a:t>
            </a:r>
            <a:br>
              <a:rPr lang="en-US" altLang="en-US" sz="1600" b="1" dirty="0">
                <a:solidFill>
                  <a:srgbClr val="424242"/>
                </a:solidFill>
                <a:cs typeface="Arial" charset="0"/>
              </a:rPr>
            </a:br>
            <a:r>
              <a:rPr lang="en-US" altLang="en-US" sz="1600" dirty="0">
                <a:solidFill>
                  <a:srgbClr val="424242"/>
                </a:solidFill>
                <a:cs typeface="Arial" charset="0"/>
                <a:hlinkClick r:id="rId2"/>
              </a:rPr>
              <a:t>wchoslovsky@ginsbergjacobs.com</a:t>
            </a:r>
            <a:endParaRPr lang="en-US" altLang="en-US" sz="1600" dirty="0">
              <a:solidFill>
                <a:srgbClr val="424242"/>
              </a:solidFill>
              <a:cs typeface="Arial" charset="0"/>
            </a:endParaRPr>
          </a:p>
          <a:p>
            <a:pPr algn="ctr" eaLnBrk="1" hangingPunct="1">
              <a:buFont typeface="Wingdings" pitchFamily="2" charset="2"/>
              <a:buNone/>
              <a:defRPr/>
            </a:pPr>
            <a:r>
              <a:rPr lang="en-US" altLang="en-US" sz="1600" dirty="0">
                <a:solidFill>
                  <a:srgbClr val="424242"/>
                </a:solidFill>
                <a:cs typeface="Arial" charset="0"/>
                <a:hlinkClick r:id="rId3"/>
              </a:rPr>
              <a:t>www.ginsbergjacobs.com</a:t>
            </a:r>
            <a:endParaRPr lang="en-US" altLang="en-US" sz="1600" dirty="0">
              <a:solidFill>
                <a:srgbClr val="424242"/>
              </a:solidFill>
              <a:cs typeface="Arial" charset="0"/>
            </a:endParaRPr>
          </a:p>
        </p:txBody>
      </p:sp>
      <p:pic>
        <p:nvPicPr>
          <p:cNvPr id="7" name="Picture 1" descr="image001">
            <a:extLst>
              <a:ext uri="{FF2B5EF4-FFF2-40B4-BE49-F238E27FC236}">
                <a16:creationId xmlns:a16="http://schemas.microsoft.com/office/drawing/2014/main" xmlns="" id="{E7FA974C-4BFC-4C5A-A490-0349BAF5E4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90997" y="5184915"/>
            <a:ext cx="2682035" cy="678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GJ logo.jpg">
            <a:extLst>
              <a:ext uri="{FF2B5EF4-FFF2-40B4-BE49-F238E27FC236}">
                <a16:creationId xmlns:a16="http://schemas.microsoft.com/office/drawing/2014/main" xmlns="" id="{3B7493BC-D908-4EE5-A337-6D515089CDD2}"/>
              </a:ext>
            </a:extLst>
          </p:cNvPr>
          <p:cNvPicPr>
            <a:picLocks noChangeAspect="1"/>
          </p:cNvPicPr>
          <p:nvPr/>
        </p:nvPicPr>
        <p:blipFill>
          <a:blip r:embed="rId5"/>
          <a:stretch>
            <a:fillRect/>
          </a:stretch>
        </p:blipFill>
        <p:spPr>
          <a:xfrm>
            <a:off x="1238716" y="4398011"/>
            <a:ext cx="1128565" cy="1330095"/>
          </a:xfrm>
          <a:prstGeom prst="rect">
            <a:avLst/>
          </a:prstGeom>
        </p:spPr>
      </p:pic>
      <p:sp>
        <p:nvSpPr>
          <p:cNvPr id="3" name="TextBox 2">
            <a:extLst>
              <a:ext uri="{FF2B5EF4-FFF2-40B4-BE49-F238E27FC236}">
                <a16:creationId xmlns:a16="http://schemas.microsoft.com/office/drawing/2014/main" xmlns="" id="{A125C490-B263-4EF9-9351-BDA3C1B98AAF}"/>
              </a:ext>
            </a:extLst>
          </p:cNvPr>
          <p:cNvSpPr txBox="1"/>
          <p:nvPr/>
        </p:nvSpPr>
        <p:spPr>
          <a:xfrm>
            <a:off x="4896510" y="3308000"/>
            <a:ext cx="2322780" cy="400110"/>
          </a:xfrm>
          <a:prstGeom prst="rect">
            <a:avLst/>
          </a:prstGeom>
          <a:noFill/>
        </p:spPr>
        <p:txBody>
          <a:bodyPr wrap="square" rtlCol="0">
            <a:spAutoFit/>
          </a:bodyPr>
          <a:lstStyle/>
          <a:p>
            <a:pPr algn="ctr"/>
            <a:r>
              <a:rPr lang="en-US" sz="2000" dirty="0">
                <a:solidFill>
                  <a:srgbClr val="FF0000"/>
                </a:solidFill>
              </a:rPr>
              <a:t>October 18, 2018</a:t>
            </a:r>
          </a:p>
        </p:txBody>
      </p:sp>
      <p:pic>
        <p:nvPicPr>
          <p:cNvPr id="9" name="Picture 8">
            <a:extLst>
              <a:ext uri="{FF2B5EF4-FFF2-40B4-BE49-F238E27FC236}">
                <a16:creationId xmlns:a16="http://schemas.microsoft.com/office/drawing/2014/main" xmlns="" id="{D58C2046-D6B9-4195-AC57-CCBF19421D0A}"/>
              </a:ext>
            </a:extLst>
          </p:cNvPr>
          <p:cNvPicPr/>
          <p:nvPr/>
        </p:nvPicPr>
        <p:blipFill>
          <a:blip r:embed="rId6">
            <a:extLst>
              <a:ext uri="{28A0092B-C50C-407E-A947-70E740481C1C}">
                <a14:useLocalDpi xmlns:a14="http://schemas.microsoft.com/office/drawing/2010/main" val="0"/>
              </a:ext>
            </a:extLst>
          </a:blip>
          <a:srcRect/>
          <a:stretch>
            <a:fillRect/>
          </a:stretch>
        </p:blipFill>
        <p:spPr bwMode="auto">
          <a:xfrm>
            <a:off x="4462647" y="0"/>
            <a:ext cx="3266705" cy="14119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a:extLst>
              <a:ext uri="{FF2B5EF4-FFF2-40B4-BE49-F238E27FC236}">
                <a16:creationId xmlns:a16="http://schemas.microsoft.com/office/drawing/2014/main" xmlns="" id="{67D179FB-6DE0-49EC-88E1-221646E76E49}"/>
              </a:ext>
            </a:extLst>
          </p:cNvPr>
          <p:cNvSpPr>
            <a:spLocks noGrp="1"/>
          </p:cNvSpPr>
          <p:nvPr>
            <p:ph idx="1"/>
          </p:nvPr>
        </p:nvSpPr>
        <p:spPr>
          <a:xfrm>
            <a:off x="1584962" y="2511400"/>
            <a:ext cx="8895325" cy="3392104"/>
          </a:xfrm>
        </p:spPr>
        <p:txBody>
          <a:bodyPr>
            <a:normAutofit fontScale="92500" lnSpcReduction="10000"/>
          </a:bodyPr>
          <a:lstStyle/>
          <a:p>
            <a:pPr marL="461951" indent="-461951">
              <a:lnSpc>
                <a:spcPct val="110000"/>
              </a:lnSpc>
              <a:buFont typeface="Wingdings" panose="05000000000000000000" pitchFamily="2" charset="2"/>
              <a:buChar char="§"/>
            </a:pPr>
            <a:r>
              <a:rPr lang="en-US" sz="3200" b="1" u="sng" dirty="0">
                <a:effectLst>
                  <a:outerShdw blurRad="38100" dist="38100" dir="2700000" algn="tl">
                    <a:srgbClr val="000000">
                      <a:alpha val="43137"/>
                    </a:srgbClr>
                  </a:outerShdw>
                </a:effectLst>
              </a:rPr>
              <a:t>1990:</a:t>
            </a:r>
            <a:r>
              <a:rPr lang="en-US" sz="3200" dirty="0"/>
              <a:t>  ADA – Americans with Disabilities Act</a:t>
            </a:r>
          </a:p>
          <a:p>
            <a:pPr marL="754552" lvl="1" indent="-461951">
              <a:lnSpc>
                <a:spcPct val="110000"/>
              </a:lnSpc>
              <a:buFont typeface="Wingdings" panose="05000000000000000000" pitchFamily="2" charset="2"/>
              <a:buChar char="Ø"/>
            </a:pPr>
            <a:r>
              <a:rPr lang="en-US" sz="3200" dirty="0"/>
              <a:t>Title I: Prohibits discrimination in employment.</a:t>
            </a:r>
          </a:p>
          <a:p>
            <a:pPr marL="754552" lvl="1" indent="-461951">
              <a:lnSpc>
                <a:spcPct val="110000"/>
              </a:lnSpc>
              <a:buFont typeface="Wingdings" panose="05000000000000000000" pitchFamily="2" charset="2"/>
              <a:buChar char="Ø"/>
            </a:pPr>
            <a:r>
              <a:rPr lang="en-US" sz="3200" dirty="0"/>
              <a:t>Title II: Public Services</a:t>
            </a:r>
          </a:p>
          <a:p>
            <a:pPr marL="754552" lvl="1" indent="-461951">
              <a:lnSpc>
                <a:spcPct val="110000"/>
              </a:lnSpc>
              <a:buFont typeface="Wingdings" panose="05000000000000000000" pitchFamily="2" charset="2"/>
              <a:buChar char="Ø"/>
            </a:pPr>
            <a:r>
              <a:rPr lang="en-US" sz="3200" dirty="0"/>
              <a:t>Title III: Public accommodations by private entities</a:t>
            </a:r>
          </a:p>
          <a:p>
            <a:pPr marL="754552" lvl="1" indent="-461951">
              <a:lnSpc>
                <a:spcPct val="110000"/>
              </a:lnSpc>
              <a:buFont typeface="Wingdings" panose="05000000000000000000" pitchFamily="2" charset="2"/>
              <a:buChar char="Ø"/>
            </a:pPr>
            <a:r>
              <a:rPr lang="en-US" sz="3200" dirty="0"/>
              <a:t>Title IV: Telecommunications</a:t>
            </a:r>
          </a:p>
          <a:p>
            <a:pPr>
              <a:lnSpc>
                <a:spcPct val="110000"/>
              </a:lnSpc>
            </a:pPr>
            <a:r>
              <a:rPr lang="en-US" sz="3200" b="1" u="sng" dirty="0">
                <a:effectLst>
                  <a:outerShdw blurRad="38100" dist="38100" dir="2700000" algn="tl">
                    <a:srgbClr val="000000">
                      <a:alpha val="43137"/>
                    </a:srgbClr>
                  </a:outerShdw>
                </a:effectLst>
              </a:rPr>
              <a:t>1999</a:t>
            </a:r>
            <a:r>
              <a:rPr lang="en-US" sz="3200" dirty="0"/>
              <a:t>:  </a:t>
            </a:r>
            <a:r>
              <a:rPr lang="en-US" sz="3200" i="1" dirty="0"/>
              <a:t>Olmstead</a:t>
            </a:r>
            <a:endParaRPr lang="en-US" sz="3200" dirty="0"/>
          </a:p>
          <a:p>
            <a:pPr marL="461951" indent="-461951">
              <a:buFont typeface="Wingdings" panose="05000000000000000000" pitchFamily="2" charset="2"/>
              <a:buChar char="§"/>
            </a:pPr>
            <a:endParaRPr lang="en-US" dirty="0"/>
          </a:p>
        </p:txBody>
      </p:sp>
      <p:sp>
        <p:nvSpPr>
          <p:cNvPr id="2" name="Footer Placeholder 1">
            <a:extLst>
              <a:ext uri="{FF2B5EF4-FFF2-40B4-BE49-F238E27FC236}">
                <a16:creationId xmlns:a16="http://schemas.microsoft.com/office/drawing/2014/main" xmlns="" id="{CA878790-D10F-4B14-90E1-2632F068C910}"/>
              </a:ext>
            </a:extLst>
          </p:cNvPr>
          <p:cNvSpPr>
            <a:spLocks noGrp="1"/>
          </p:cNvSpPr>
          <p:nvPr>
            <p:ph type="ftr" sz="quarter" idx="11"/>
          </p:nvPr>
        </p:nvSpPr>
        <p:spPr/>
        <p:txBody>
          <a:bodyPr/>
          <a:lstStyle/>
          <a:p>
            <a:pPr defTabSz="914377"/>
            <a:fld id="{153E23C1-3D3B-4F75-89FF-13B15712E2B9}" type="slidenum">
              <a:rPr lang="en-US">
                <a:solidFill>
                  <a:prstClr val="black">
                    <a:tint val="75000"/>
                  </a:prstClr>
                </a:solidFill>
                <a:latin typeface="Calibri" panose="020F0502020204030204"/>
              </a:rPr>
              <a:pPr defTabSz="914377"/>
              <a:t>10</a:t>
            </a:fld>
            <a:endParaRPr lang="en-US" dirty="0">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xmlns="" id="{EB037F7A-AC24-4787-AA19-57A392C6BF65}"/>
              </a:ext>
            </a:extLst>
          </p:cNvPr>
          <p:cNvSpPr txBox="1"/>
          <p:nvPr/>
        </p:nvSpPr>
        <p:spPr>
          <a:xfrm>
            <a:off x="992778" y="1325214"/>
            <a:ext cx="1602377" cy="707886"/>
          </a:xfrm>
          <a:prstGeom prst="rect">
            <a:avLst/>
          </a:prstGeom>
          <a:solidFill>
            <a:schemeClr val="accent2">
              <a:lumMod val="75000"/>
            </a:schemeClr>
          </a:solidFill>
        </p:spPr>
        <p:txBody>
          <a:bodyPr wrap="square" rtlCol="0">
            <a:spAutoFit/>
          </a:bodyPr>
          <a:lstStyle/>
          <a:p>
            <a:pPr defTabSz="914377"/>
            <a:r>
              <a:rPr lang="en-US" sz="4000" b="1" dirty="0">
                <a:solidFill>
                  <a:prstClr val="white"/>
                </a:solidFill>
                <a:latin typeface="Calibri" panose="020F0502020204030204"/>
              </a:rPr>
              <a:t>1990’s</a:t>
            </a:r>
          </a:p>
        </p:txBody>
      </p:sp>
      <p:sp>
        <p:nvSpPr>
          <p:cNvPr id="8" name="TextBox 7">
            <a:extLst>
              <a:ext uri="{FF2B5EF4-FFF2-40B4-BE49-F238E27FC236}">
                <a16:creationId xmlns:a16="http://schemas.microsoft.com/office/drawing/2014/main" xmlns="" id="{DC9C0231-10FD-4046-AF1F-BD68ACCBB887}"/>
              </a:ext>
            </a:extLst>
          </p:cNvPr>
          <p:cNvSpPr txBox="1"/>
          <p:nvPr/>
        </p:nvSpPr>
        <p:spPr>
          <a:xfrm>
            <a:off x="0" y="426057"/>
            <a:ext cx="12192000" cy="744836"/>
          </a:xfrm>
          <a:prstGeom prst="rect">
            <a:avLst/>
          </a:prstGeom>
          <a:solidFill>
            <a:schemeClr val="tx1"/>
          </a:solidFill>
        </p:spPr>
        <p:txBody>
          <a:bodyPr vert="horz" lIns="91440" tIns="45720" rIns="91440" bIns="45720" rtlCol="0" anchor="ctr">
            <a:normAutofit/>
          </a:bodyPr>
          <a:lstStyle/>
          <a:p>
            <a:pPr defTabSz="914377">
              <a:lnSpc>
                <a:spcPct val="90000"/>
              </a:lnSpc>
              <a:spcBef>
                <a:spcPct val="0"/>
              </a:spcBef>
              <a:spcAft>
                <a:spcPts val="600"/>
              </a:spcAft>
            </a:pPr>
            <a:r>
              <a:rPr lang="en-US" sz="2400" b="1" i="1" dirty="0">
                <a:solidFill>
                  <a:prstClr val="white"/>
                </a:solidFill>
                <a:latin typeface="Calibri" panose="020F0502020204030204"/>
              </a:rPr>
              <a:t>             </a:t>
            </a:r>
            <a:r>
              <a:rPr lang="en-US" sz="2400" b="1" i="1" u="sng" dirty="0">
                <a:solidFill>
                  <a:prstClr val="white"/>
                </a:solidFill>
                <a:latin typeface="Calibri" panose="020F0502020204030204"/>
              </a:rPr>
              <a:t>History</a:t>
            </a:r>
          </a:p>
        </p:txBody>
      </p:sp>
    </p:spTree>
    <p:extLst>
      <p:ext uri="{BB962C8B-B14F-4D97-AF65-F5344CB8AC3E}">
        <p14:creationId xmlns:p14="http://schemas.microsoft.com/office/powerpoint/2010/main" val="391781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 calcmode="lin" valueType="num">
                                      <p:cBhvr additive="base">
                                        <p:cTn id="11"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6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 calcmode="lin" valueType="num">
                                      <p:cBhvr additive="base">
                                        <p:cTn id="1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66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anim calcmode="lin" valueType="num">
                                      <p:cBhvr additive="base">
                                        <p:cTn id="19"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anim calcmode="lin" valueType="num">
                                      <p:cBhvr additive="base">
                                        <p:cTn id="23"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6627">
                                            <p:txEl>
                                              <p:pRg st="5" end="5"/>
                                            </p:txEl>
                                          </p:spTgt>
                                        </p:tgtEl>
                                        <p:attrNameLst>
                                          <p:attrName>style.visibility</p:attrName>
                                        </p:attrNameLst>
                                      </p:cBhvr>
                                      <p:to>
                                        <p:strVal val="visible"/>
                                      </p:to>
                                    </p:set>
                                    <p:anim calcmode="lin" valueType="num">
                                      <p:cBhvr additive="base">
                                        <p:cTn id="29"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xmlns="" id="{4ED92F88-264A-4A20-8DB5-F473C277C23F}"/>
              </a:ext>
            </a:extLst>
          </p:cNvPr>
          <p:cNvSpPr>
            <a:spLocks noGrp="1"/>
          </p:cNvSpPr>
          <p:nvPr>
            <p:ph type="title"/>
          </p:nvPr>
        </p:nvSpPr>
        <p:spPr>
          <a:xfrm>
            <a:off x="957943" y="1249971"/>
            <a:ext cx="2534195" cy="373911"/>
          </a:xfrm>
          <a:solidFill>
            <a:schemeClr val="accent2">
              <a:lumMod val="75000"/>
            </a:schemeClr>
          </a:solidFill>
        </p:spPr>
        <p:txBody>
          <a:bodyPr>
            <a:noAutofit/>
          </a:bodyPr>
          <a:lstStyle/>
          <a:p>
            <a:pPr algn="ctr"/>
            <a:r>
              <a:rPr lang="en-US" sz="2800" b="1" dirty="0">
                <a:solidFill>
                  <a:schemeClr val="bg1"/>
                </a:solidFill>
                <a:latin typeface="+mn-lt"/>
                <a:ea typeface="+mn-ea"/>
                <a:cs typeface="+mn-cs"/>
              </a:rPr>
              <a:t>2000’s</a:t>
            </a:r>
            <a:r>
              <a:rPr lang="en-US" sz="2800" b="1" dirty="0">
                <a:solidFill>
                  <a:schemeClr val="bg1"/>
                </a:solidFill>
                <a:effectLst>
                  <a:outerShdw blurRad="38100" dist="38100" dir="2700000" algn="tl">
                    <a:srgbClr val="000000">
                      <a:alpha val="43137"/>
                    </a:srgbClr>
                  </a:outerShdw>
                </a:effectLst>
                <a:latin typeface="+mn-lt"/>
                <a:ea typeface="+mn-ea"/>
                <a:cs typeface="+mn-cs"/>
              </a:rPr>
              <a:t> - </a:t>
            </a:r>
            <a:r>
              <a:rPr lang="en-US" sz="2800" b="1" dirty="0">
                <a:solidFill>
                  <a:schemeClr val="bg1"/>
                </a:solidFill>
                <a:latin typeface="+mn-lt"/>
                <a:ea typeface="+mn-ea"/>
                <a:cs typeface="+mn-cs"/>
              </a:rPr>
              <a:t>Present</a:t>
            </a:r>
            <a:endParaRPr lang="en-US" altLang="en-US" sz="2800" b="1" dirty="0">
              <a:solidFill>
                <a:schemeClr val="bg1"/>
              </a:solidFill>
              <a:latin typeface="+mn-lt"/>
              <a:ea typeface="+mn-ea"/>
              <a:cs typeface="+mn-cs"/>
            </a:endParaRPr>
          </a:p>
        </p:txBody>
      </p:sp>
      <p:sp>
        <p:nvSpPr>
          <p:cNvPr id="26627" name="Content Placeholder 2">
            <a:extLst>
              <a:ext uri="{FF2B5EF4-FFF2-40B4-BE49-F238E27FC236}">
                <a16:creationId xmlns:a16="http://schemas.microsoft.com/office/drawing/2014/main" xmlns="" id="{67D179FB-6DE0-49EC-88E1-221646E76E49}"/>
              </a:ext>
            </a:extLst>
          </p:cNvPr>
          <p:cNvSpPr>
            <a:spLocks noGrp="1"/>
          </p:cNvSpPr>
          <p:nvPr>
            <p:ph idx="1"/>
          </p:nvPr>
        </p:nvSpPr>
        <p:spPr>
          <a:xfrm>
            <a:off x="957945" y="1869378"/>
            <a:ext cx="10162903" cy="4944175"/>
          </a:xfrm>
        </p:spPr>
        <p:txBody>
          <a:bodyPr>
            <a:normAutofit fontScale="32500" lnSpcReduction="20000"/>
          </a:bodyPr>
          <a:lstStyle/>
          <a:p>
            <a:pPr marL="0" indent="0">
              <a:lnSpc>
                <a:spcPct val="120000"/>
              </a:lnSpc>
              <a:buNone/>
            </a:pPr>
            <a:r>
              <a:rPr lang="en-US" sz="9600" b="1" u="sng" dirty="0">
                <a:effectLst>
                  <a:outerShdw blurRad="38100" dist="38100" dir="2700000" algn="tl">
                    <a:srgbClr val="000000">
                      <a:alpha val="43137"/>
                    </a:srgbClr>
                  </a:outerShdw>
                </a:effectLst>
              </a:rPr>
              <a:t>2001</a:t>
            </a:r>
            <a:r>
              <a:rPr lang="en-US" sz="9600" dirty="0"/>
              <a:t>:  Medicaid funding for people in waivers first exceeds ICF funding.</a:t>
            </a:r>
          </a:p>
          <a:p>
            <a:pPr marL="0" indent="0">
              <a:lnSpc>
                <a:spcPct val="120000"/>
              </a:lnSpc>
              <a:spcBef>
                <a:spcPts val="600"/>
              </a:spcBef>
              <a:buNone/>
              <a:tabLst>
                <a:tab pos="287331" algn="l"/>
              </a:tabLst>
            </a:pPr>
            <a:r>
              <a:rPr lang="en-US" sz="9600" dirty="0"/>
              <a:t>	</a:t>
            </a:r>
            <a:r>
              <a:rPr lang="en-US" sz="9600" i="1" u="sng" dirty="0"/>
              <a:t>Today</a:t>
            </a:r>
            <a:r>
              <a:rPr lang="en-US" sz="9600" dirty="0"/>
              <a:t>:</a:t>
            </a:r>
          </a:p>
          <a:p>
            <a:pPr marL="739756" lvl="1" indent="-447663">
              <a:lnSpc>
                <a:spcPct val="120000"/>
              </a:lnSpc>
              <a:spcBef>
                <a:spcPts val="0"/>
              </a:spcBef>
              <a:buFont typeface="Wingdings" panose="05000000000000000000" pitchFamily="2" charset="2"/>
              <a:buChar char="Ø"/>
            </a:pPr>
            <a:r>
              <a:rPr lang="en-US" sz="8800" dirty="0"/>
              <a:t>More than 500 waiver programs across the country</a:t>
            </a:r>
          </a:p>
          <a:p>
            <a:pPr marL="739756" lvl="1" indent="-447663">
              <a:lnSpc>
                <a:spcPct val="120000"/>
              </a:lnSpc>
              <a:spcBef>
                <a:spcPts val="0"/>
              </a:spcBef>
              <a:buFont typeface="Wingdings" panose="05000000000000000000" pitchFamily="2" charset="2"/>
              <a:buChar char="Ø"/>
            </a:pPr>
            <a:r>
              <a:rPr lang="en-US" sz="8800" dirty="0"/>
              <a:t>In past 20 years, number of waiver recipients living in their own home has more than doubled</a:t>
            </a:r>
          </a:p>
          <a:p>
            <a:pPr marL="287331" indent="0">
              <a:lnSpc>
                <a:spcPct val="120000"/>
              </a:lnSpc>
              <a:spcBef>
                <a:spcPts val="600"/>
              </a:spcBef>
              <a:buNone/>
            </a:pPr>
            <a:r>
              <a:rPr lang="en-US" sz="8800" i="1" u="sng" dirty="0">
                <a:ea typeface="Calibri" panose="020F0502020204030204" pitchFamily="34" charset="0"/>
                <a:cs typeface="Calibri" panose="020F0502020204030204" pitchFamily="34" charset="0"/>
              </a:rPr>
              <a:t>Conclusion:  Waiver advocates, you’ve . . . </a:t>
            </a:r>
          </a:p>
          <a:p>
            <a:pPr marL="475476" lvl="2" indent="0">
              <a:buNone/>
            </a:pPr>
            <a:endParaRPr lang="en-US" sz="9600" b="1" dirty="0"/>
          </a:p>
          <a:p>
            <a:pPr marL="461951" indent="-461951">
              <a:buFont typeface="Wingdings" panose="05000000000000000000" pitchFamily="2" charset="2"/>
              <a:buChar char="§"/>
            </a:pPr>
            <a:endParaRPr lang="en-US" dirty="0"/>
          </a:p>
          <a:p>
            <a:pPr marL="461951" indent="-461951">
              <a:buFont typeface="Wingdings" panose="05000000000000000000" pitchFamily="2" charset="2"/>
              <a:buChar char="§"/>
            </a:pPr>
            <a:endParaRPr lang="en-US" dirty="0"/>
          </a:p>
          <a:p>
            <a:r>
              <a:rPr lang="en-US" dirty="0"/>
              <a:t> </a:t>
            </a:r>
          </a:p>
          <a:p>
            <a:pPr marL="461951" indent="-461951">
              <a:buFont typeface="Wingdings" panose="05000000000000000000" pitchFamily="2" charset="2"/>
              <a:buChar char="§"/>
            </a:pPr>
            <a:endParaRPr lang="en-US" altLang="en-US" dirty="0"/>
          </a:p>
        </p:txBody>
      </p:sp>
      <p:sp>
        <p:nvSpPr>
          <p:cNvPr id="2" name="Footer Placeholder 1">
            <a:extLst>
              <a:ext uri="{FF2B5EF4-FFF2-40B4-BE49-F238E27FC236}">
                <a16:creationId xmlns:a16="http://schemas.microsoft.com/office/drawing/2014/main" xmlns="" id="{1B32CC5E-33C4-4344-856B-42DD8FE19EA2}"/>
              </a:ext>
            </a:extLst>
          </p:cNvPr>
          <p:cNvSpPr>
            <a:spLocks noGrp="1"/>
          </p:cNvSpPr>
          <p:nvPr>
            <p:ph type="ftr" sz="quarter" idx="11"/>
          </p:nvPr>
        </p:nvSpPr>
        <p:spPr/>
        <p:txBody>
          <a:bodyPr/>
          <a:lstStyle/>
          <a:p>
            <a:pPr defTabSz="914377"/>
            <a:fld id="{2CD1985D-A3ED-46A5-9311-5AECFEA92F4E}" type="slidenum">
              <a:rPr lang="en-US">
                <a:solidFill>
                  <a:prstClr val="black">
                    <a:tint val="75000"/>
                  </a:prstClr>
                </a:solidFill>
                <a:latin typeface="Calibri" panose="020F0502020204030204"/>
              </a:rPr>
              <a:pPr defTabSz="914377"/>
              <a:t>11</a:t>
            </a:fld>
            <a:endParaRPr lang="en-US" dirty="0">
              <a:solidFill>
                <a:prstClr val="black">
                  <a:tint val="75000"/>
                </a:prstClr>
              </a:solidFill>
              <a:latin typeface="Calibri" panose="020F0502020204030204"/>
            </a:endParaRPr>
          </a:p>
        </p:txBody>
      </p:sp>
      <p:graphicFrame>
        <p:nvGraphicFramePr>
          <p:cNvPr id="3" name="Table 2">
            <a:extLst>
              <a:ext uri="{FF2B5EF4-FFF2-40B4-BE49-F238E27FC236}">
                <a16:creationId xmlns:a16="http://schemas.microsoft.com/office/drawing/2014/main" xmlns="" id="{B10C2928-3D0F-4445-A14D-7D6D51549A54}"/>
              </a:ext>
            </a:extLst>
          </p:cNvPr>
          <p:cNvGraphicFramePr>
            <a:graphicFrameLocks noGrp="1"/>
          </p:cNvGraphicFramePr>
          <p:nvPr/>
        </p:nvGraphicFramePr>
        <p:xfrm>
          <a:off x="1201784" y="5542255"/>
          <a:ext cx="9675226" cy="792480"/>
        </p:xfrm>
        <a:graphic>
          <a:graphicData uri="http://schemas.openxmlformats.org/drawingml/2006/table">
            <a:tbl>
              <a:tblPr firstRow="1" bandRow="1">
                <a:tableStyleId>{5C22544A-7EE6-4342-B048-85BDC9FD1C3A}</a:tableStyleId>
              </a:tblPr>
              <a:tblGrid>
                <a:gridCol w="4833259">
                  <a:extLst>
                    <a:ext uri="{9D8B030D-6E8A-4147-A177-3AD203B41FA5}">
                      <a16:colId xmlns:a16="http://schemas.microsoft.com/office/drawing/2014/main" xmlns="" val="1597397409"/>
                    </a:ext>
                  </a:extLst>
                </a:gridCol>
                <a:gridCol w="4841967">
                  <a:extLst>
                    <a:ext uri="{9D8B030D-6E8A-4147-A177-3AD203B41FA5}">
                      <a16:colId xmlns:a16="http://schemas.microsoft.com/office/drawing/2014/main" xmlns="" val="1656551082"/>
                    </a:ext>
                  </a:extLst>
                </a:gridCol>
              </a:tblGrid>
              <a:tr h="782320">
                <a:tc>
                  <a:txBody>
                    <a:bodyPr/>
                    <a:lstStyle/>
                    <a:p>
                      <a:pPr marL="342900" indent="-342900">
                        <a:buFont typeface="Wingdings" panose="05000000000000000000" pitchFamily="2" charset="2"/>
                        <a:buChar char="Ø"/>
                      </a:pPr>
                      <a:r>
                        <a:rPr lang="en-US" sz="2300" b="0" i="0" baseline="0" dirty="0">
                          <a:solidFill>
                            <a:schemeClr val="tx1"/>
                          </a:solidFill>
                        </a:rPr>
                        <a:t> W O N!</a:t>
                      </a:r>
                    </a:p>
                    <a:p>
                      <a:pPr marL="342900" indent="-342900">
                        <a:buFont typeface="Wingdings" panose="05000000000000000000" pitchFamily="2" charset="2"/>
                        <a:buChar char="Ø"/>
                      </a:pPr>
                      <a:r>
                        <a:rPr lang="en-US" sz="2300" b="0" i="0" baseline="0" dirty="0">
                          <a:solidFill>
                            <a:schemeClr val="tx1"/>
                          </a:solidFill>
                        </a:rPr>
                        <a:t>1981: 100% “institutions”</a:t>
                      </a:r>
                    </a:p>
                  </a:txBody>
                  <a:tcPr>
                    <a:noFill/>
                  </a:tcPr>
                </a:tc>
                <a:tc>
                  <a:txBody>
                    <a:bodyPr/>
                    <a:lstStyle/>
                    <a:p>
                      <a:pPr marL="285750" indent="-285750">
                        <a:buFont typeface="Wingdings" panose="05000000000000000000" pitchFamily="2" charset="2"/>
                        <a:buChar char="Ø"/>
                      </a:pPr>
                      <a:r>
                        <a:rPr lang="en-US" sz="2300" b="0" baseline="0" dirty="0">
                          <a:solidFill>
                            <a:schemeClr val="tx1"/>
                          </a:solidFill>
                        </a:rPr>
                        <a:t>Law of diminishing returns.</a:t>
                      </a:r>
                    </a:p>
                    <a:p>
                      <a:pPr marL="285750" indent="-285750">
                        <a:buFont typeface="Wingdings" panose="05000000000000000000" pitchFamily="2" charset="2"/>
                        <a:buChar char="Ø"/>
                      </a:pPr>
                      <a:r>
                        <a:rPr lang="en-US" sz="2300" b="0" baseline="0" dirty="0">
                          <a:solidFill>
                            <a:schemeClr val="tx1"/>
                          </a:solidFill>
                        </a:rPr>
                        <a:t>2016: 92% waiver</a:t>
                      </a:r>
                    </a:p>
                  </a:txBody>
                  <a:tcPr>
                    <a:noFill/>
                  </a:tcPr>
                </a:tc>
                <a:extLst>
                  <a:ext uri="{0D108BD9-81ED-4DB2-BD59-A6C34878D82A}">
                    <a16:rowId xmlns:a16="http://schemas.microsoft.com/office/drawing/2014/main" xmlns="" val="4202474564"/>
                  </a:ext>
                </a:extLst>
              </a:tr>
            </a:tbl>
          </a:graphicData>
        </a:graphic>
      </p:graphicFrame>
      <p:sp>
        <p:nvSpPr>
          <p:cNvPr id="7" name="TextBox 6">
            <a:extLst>
              <a:ext uri="{FF2B5EF4-FFF2-40B4-BE49-F238E27FC236}">
                <a16:creationId xmlns:a16="http://schemas.microsoft.com/office/drawing/2014/main" xmlns="" id="{ADD7FA4F-D476-439A-9F78-0A4EE145FFCF}"/>
              </a:ext>
            </a:extLst>
          </p:cNvPr>
          <p:cNvSpPr txBox="1"/>
          <p:nvPr/>
        </p:nvSpPr>
        <p:spPr>
          <a:xfrm>
            <a:off x="0" y="426057"/>
            <a:ext cx="12192000" cy="744836"/>
          </a:xfrm>
          <a:prstGeom prst="rect">
            <a:avLst/>
          </a:prstGeom>
          <a:solidFill>
            <a:schemeClr val="tx1"/>
          </a:solidFill>
        </p:spPr>
        <p:txBody>
          <a:bodyPr vert="horz" lIns="91440" tIns="45720" rIns="91440" bIns="45720" rtlCol="0" anchor="ctr">
            <a:normAutofit/>
          </a:bodyPr>
          <a:lstStyle/>
          <a:p>
            <a:pPr defTabSz="914377">
              <a:lnSpc>
                <a:spcPct val="90000"/>
              </a:lnSpc>
              <a:spcBef>
                <a:spcPct val="0"/>
              </a:spcBef>
              <a:spcAft>
                <a:spcPts val="600"/>
              </a:spcAft>
            </a:pPr>
            <a:r>
              <a:rPr lang="en-US" sz="2400" b="1" i="1" dirty="0">
                <a:solidFill>
                  <a:prstClr val="white"/>
                </a:solidFill>
                <a:latin typeface="Calibri" panose="020F0502020204030204"/>
              </a:rPr>
              <a:t>             </a:t>
            </a:r>
            <a:r>
              <a:rPr lang="en-US" sz="2400" b="1" i="1" u="sng" dirty="0">
                <a:solidFill>
                  <a:prstClr val="white"/>
                </a:solidFill>
                <a:latin typeface="Calibri" panose="020F0502020204030204"/>
              </a:rPr>
              <a:t>History</a:t>
            </a:r>
          </a:p>
        </p:txBody>
      </p:sp>
    </p:spTree>
    <p:extLst>
      <p:ext uri="{BB962C8B-B14F-4D97-AF65-F5344CB8AC3E}">
        <p14:creationId xmlns:p14="http://schemas.microsoft.com/office/powerpoint/2010/main" val="305592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26627">
                                            <p:txEl>
                                              <p:pRg st="2" end="2"/>
                                            </p:txEl>
                                          </p:spTgt>
                                        </p:tgtEl>
                                        <p:attrNameLst>
                                          <p:attrName>style.visibility</p:attrName>
                                        </p:attrNameLst>
                                      </p:cBhvr>
                                      <p:to>
                                        <p:strVal val="visible"/>
                                      </p:to>
                                    </p:set>
                                    <p:anim calcmode="lin" valueType="num">
                                      <p:cBhvr additive="base">
                                        <p:cTn id="17"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6627">
                                            <p:txEl>
                                              <p:pRg st="2" end="2"/>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6627">
                                            <p:txEl>
                                              <p:pRg st="3" end="3"/>
                                            </p:txEl>
                                          </p:spTgt>
                                        </p:tgtEl>
                                        <p:attrNameLst>
                                          <p:attrName>style.visibility</p:attrName>
                                        </p:attrNameLst>
                                      </p:cBhvr>
                                      <p:to>
                                        <p:strVal val="visible"/>
                                      </p:to>
                                    </p:set>
                                    <p:anim calcmode="lin" valueType="num">
                                      <p:cBhvr additive="base">
                                        <p:cTn id="21"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26627">
                                            <p:txEl>
                                              <p:pRg st="4" end="4"/>
                                            </p:txEl>
                                          </p:spTgt>
                                        </p:tgtEl>
                                        <p:attrNameLst>
                                          <p:attrName>style.visibility</p:attrName>
                                        </p:attrNameLst>
                                      </p:cBhvr>
                                      <p:to>
                                        <p:strVal val="visible"/>
                                      </p:to>
                                    </p:set>
                                    <p:anim calcmode="lin" valueType="num">
                                      <p:cBhvr additive="base">
                                        <p:cTn id="27"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26627">
                                            <p:txEl>
                                              <p:pRg st="8" end="8"/>
                                            </p:txEl>
                                          </p:spTgt>
                                        </p:tgtEl>
                                        <p:attrNameLst>
                                          <p:attrName>style.visibility</p:attrName>
                                        </p:attrNameLst>
                                      </p:cBhvr>
                                      <p:to>
                                        <p:strVal val="visible"/>
                                      </p:to>
                                    </p:set>
                                    <p:anim calcmode="lin" valueType="num">
                                      <p:cBhvr additive="base">
                                        <p:cTn id="33" dur="500" fill="hold"/>
                                        <p:tgtEl>
                                          <p:spTgt spid="26627">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662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97E491-E3DC-481F-A25F-F787A875F8E2}"/>
              </a:ext>
            </a:extLst>
          </p:cNvPr>
          <p:cNvSpPr>
            <a:spLocks noGrp="1"/>
          </p:cNvSpPr>
          <p:nvPr>
            <p:ph type="title"/>
          </p:nvPr>
        </p:nvSpPr>
        <p:spPr>
          <a:xfrm>
            <a:off x="1788242" y="410368"/>
            <a:ext cx="4500716" cy="1325563"/>
          </a:xfrm>
        </p:spPr>
        <p:txBody>
          <a:bodyPr>
            <a:normAutofit/>
          </a:bodyPr>
          <a:lstStyle/>
          <a:p>
            <a:r>
              <a:rPr lang="en-US" b="1" i="1" u="sng" dirty="0">
                <a:effectLst>
                  <a:outerShdw blurRad="38100" dist="38100" dir="2700000" algn="tl">
                    <a:srgbClr val="000000">
                      <a:alpha val="43137"/>
                    </a:srgbClr>
                  </a:outerShdw>
                </a:effectLst>
                <a:latin typeface="+mn-lt"/>
                <a:ea typeface="+mn-ea"/>
                <a:cs typeface="+mn-cs"/>
              </a:rPr>
              <a:t>Olmstead</a:t>
            </a:r>
          </a:p>
        </p:txBody>
      </p:sp>
      <p:sp>
        <p:nvSpPr>
          <p:cNvPr id="4" name="Footer Placeholder 3">
            <a:extLst>
              <a:ext uri="{FF2B5EF4-FFF2-40B4-BE49-F238E27FC236}">
                <a16:creationId xmlns:a16="http://schemas.microsoft.com/office/drawing/2014/main" xmlns="" id="{ABED7165-69B7-44A9-8CB0-B349906F88F5}"/>
              </a:ext>
            </a:extLst>
          </p:cNvPr>
          <p:cNvSpPr>
            <a:spLocks noGrp="1"/>
          </p:cNvSpPr>
          <p:nvPr>
            <p:ph type="ftr" sz="quarter" idx="11"/>
          </p:nvPr>
        </p:nvSpPr>
        <p:spPr/>
        <p:txBody>
          <a:bodyPr/>
          <a:lstStyle/>
          <a:p>
            <a:fld id="{F5287174-E046-427F-86B0-16541E487DE1}" type="slidenum">
              <a:rPr lang="en-US" smtClean="0"/>
              <a:t>12</a:t>
            </a:fld>
            <a:endParaRPr lang="en-US" dirty="0"/>
          </a:p>
        </p:txBody>
      </p:sp>
      <p:pic>
        <p:nvPicPr>
          <p:cNvPr id="11" name="Content Placeholder 10" descr="A screenshot of a cell phone screen with text&#10;&#10;Description generated with very high confidence">
            <a:extLst>
              <a:ext uri="{FF2B5EF4-FFF2-40B4-BE49-F238E27FC236}">
                <a16:creationId xmlns:a16="http://schemas.microsoft.com/office/drawing/2014/main" xmlns="" id="{952D6459-2957-4328-9A48-4BA32447AE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11810" y="1735931"/>
            <a:ext cx="5600152" cy="4310908"/>
          </a:xfrm>
          <a:ln w="19050">
            <a:solidFill>
              <a:schemeClr val="tx1"/>
            </a:solidFill>
          </a:ln>
        </p:spPr>
      </p:pic>
    </p:spTree>
    <p:extLst>
      <p:ext uri="{BB962C8B-B14F-4D97-AF65-F5344CB8AC3E}">
        <p14:creationId xmlns:p14="http://schemas.microsoft.com/office/powerpoint/2010/main" val="13050856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xmlns="" id="{5737E58C-F98E-4106-9D94-7028C429DECA}"/>
              </a:ext>
            </a:extLst>
          </p:cNvPr>
          <p:cNvSpPr>
            <a:spLocks noGrp="1"/>
          </p:cNvSpPr>
          <p:nvPr>
            <p:ph type="title"/>
          </p:nvPr>
        </p:nvSpPr>
        <p:spPr>
          <a:xfrm>
            <a:off x="1578635" y="2017047"/>
            <a:ext cx="9071483" cy="823913"/>
          </a:xfrm>
        </p:spPr>
        <p:txBody>
          <a:bodyPr>
            <a:normAutofit fontScale="90000"/>
          </a:bodyPr>
          <a:lstStyle/>
          <a:p>
            <a:pPr algn="ctr" eaLnBrk="1" hangingPunct="1"/>
            <a:r>
              <a:rPr lang="en-US" altLang="en-US" dirty="0"/>
              <a:t>  </a:t>
            </a:r>
            <a:r>
              <a:rPr lang="en-US" altLang="en-US" b="1" dirty="0">
                <a:latin typeface="+mn-lt"/>
              </a:rPr>
              <a:t>Americans With Disabilities Act: 1990</a:t>
            </a:r>
          </a:p>
        </p:txBody>
      </p:sp>
      <p:sp>
        <p:nvSpPr>
          <p:cNvPr id="3" name="Content Placeholder 2">
            <a:extLst>
              <a:ext uri="{FF2B5EF4-FFF2-40B4-BE49-F238E27FC236}">
                <a16:creationId xmlns:a16="http://schemas.microsoft.com/office/drawing/2014/main" xmlns="" id="{C41FF4E3-2688-4C57-B4C3-4CEC4A0ECFF0}"/>
              </a:ext>
            </a:extLst>
          </p:cNvPr>
          <p:cNvSpPr>
            <a:spLocks noGrp="1"/>
          </p:cNvSpPr>
          <p:nvPr>
            <p:ph idx="1"/>
          </p:nvPr>
        </p:nvSpPr>
        <p:spPr>
          <a:xfrm>
            <a:off x="1254894" y="3125550"/>
            <a:ext cx="6203831" cy="3508375"/>
          </a:xfrm>
        </p:spPr>
        <p:txBody>
          <a:bodyPr rtlCol="0">
            <a:normAutofit/>
          </a:bodyPr>
          <a:lstStyle/>
          <a:p>
            <a:pPr marL="184146" indent="-368291">
              <a:buFont typeface="Wingdings" panose="05000000000000000000" pitchFamily="2" charset="2"/>
              <a:buChar char="§"/>
              <a:defRPr/>
            </a:pPr>
            <a:r>
              <a:rPr lang="en-US" sz="2400" dirty="0"/>
              <a:t>“Subject to the provisions of this subchapter, no qualified individual with a disability shall, by reason of such disability, be </a:t>
            </a:r>
            <a:r>
              <a:rPr lang="en-US" sz="2400" b="1" i="1" dirty="0"/>
              <a:t>excluded</a:t>
            </a:r>
            <a:r>
              <a:rPr lang="en-US" sz="2400" dirty="0"/>
              <a:t> from participation in or be denied the benefits of the services, programs, or activities of a </a:t>
            </a:r>
            <a:r>
              <a:rPr lang="en-US" sz="2400" b="1" i="1" dirty="0"/>
              <a:t>public</a:t>
            </a:r>
            <a:r>
              <a:rPr lang="en-US" sz="2400" dirty="0"/>
              <a:t> entity, or be subjected to </a:t>
            </a:r>
            <a:r>
              <a:rPr lang="en-US" sz="2400" b="1" i="1" dirty="0"/>
              <a:t>discrimination</a:t>
            </a:r>
            <a:r>
              <a:rPr lang="en-US" sz="2400" dirty="0"/>
              <a:t> by any such entity.”</a:t>
            </a:r>
          </a:p>
          <a:p>
            <a:pPr marL="0" indent="0">
              <a:buNone/>
              <a:defRPr/>
            </a:pPr>
            <a:endParaRPr lang="en-US" dirty="0"/>
          </a:p>
          <a:p>
            <a:pPr marL="1325847" lvl="4">
              <a:defRPr/>
            </a:pPr>
            <a:endParaRPr lang="en-US" dirty="0"/>
          </a:p>
        </p:txBody>
      </p:sp>
      <p:pic>
        <p:nvPicPr>
          <p:cNvPr id="9220" name="Picture 3">
            <a:extLst>
              <a:ext uri="{FF2B5EF4-FFF2-40B4-BE49-F238E27FC236}">
                <a16:creationId xmlns:a16="http://schemas.microsoft.com/office/drawing/2014/main" xmlns="" id="{CDE448E7-51A5-4778-BE86-C99242751B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53400" y="3125548"/>
            <a:ext cx="2133600" cy="198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a:extLst>
              <a:ext uri="{FF2B5EF4-FFF2-40B4-BE49-F238E27FC236}">
                <a16:creationId xmlns:a16="http://schemas.microsoft.com/office/drawing/2014/main" xmlns="" id="{521B997B-27BD-41FA-9B42-063437FCD2BE}"/>
              </a:ext>
            </a:extLst>
          </p:cNvPr>
          <p:cNvSpPr>
            <a:spLocks noGrp="1"/>
          </p:cNvSpPr>
          <p:nvPr>
            <p:ph type="ftr" sz="quarter" idx="11"/>
          </p:nvPr>
        </p:nvSpPr>
        <p:spPr/>
        <p:txBody>
          <a:bodyPr/>
          <a:lstStyle/>
          <a:p>
            <a:pPr defTabSz="914377"/>
            <a:fld id="{2F659A1C-01D5-4549-B908-24087B328A1A}" type="slidenum">
              <a:rPr lang="en-US">
                <a:solidFill>
                  <a:prstClr val="black">
                    <a:tint val="75000"/>
                  </a:prstClr>
                </a:solidFill>
                <a:latin typeface="Calibri" panose="020F0502020204030204"/>
              </a:rPr>
              <a:pPr defTabSz="914377"/>
              <a:t>13</a:t>
            </a:fld>
            <a:endParaRPr lang="en-US" dirty="0">
              <a:solidFill>
                <a:prstClr val="black">
                  <a:tint val="75000"/>
                </a:prstClr>
              </a:solidFill>
              <a:latin typeface="Calibri" panose="020F0502020204030204"/>
            </a:endParaRPr>
          </a:p>
        </p:txBody>
      </p:sp>
      <p:sp>
        <p:nvSpPr>
          <p:cNvPr id="8" name="TextBox 7">
            <a:extLst>
              <a:ext uri="{FF2B5EF4-FFF2-40B4-BE49-F238E27FC236}">
                <a16:creationId xmlns:a16="http://schemas.microsoft.com/office/drawing/2014/main" xmlns="" id="{9D1EF311-05A0-4D1A-92AD-B6A72CB0C2AE}"/>
              </a:ext>
            </a:extLst>
          </p:cNvPr>
          <p:cNvSpPr txBox="1"/>
          <p:nvPr/>
        </p:nvSpPr>
        <p:spPr>
          <a:xfrm>
            <a:off x="0" y="426057"/>
            <a:ext cx="12192000" cy="744836"/>
          </a:xfrm>
          <a:prstGeom prst="rect">
            <a:avLst/>
          </a:prstGeom>
          <a:solidFill>
            <a:schemeClr val="tx1"/>
          </a:solidFill>
        </p:spPr>
        <p:txBody>
          <a:bodyPr vert="horz" lIns="91440" tIns="45720" rIns="91440" bIns="45720" rtlCol="0" anchor="ctr">
            <a:normAutofit/>
          </a:bodyPr>
          <a:lstStyle/>
          <a:p>
            <a:pPr defTabSz="914377">
              <a:lnSpc>
                <a:spcPct val="90000"/>
              </a:lnSpc>
              <a:spcBef>
                <a:spcPct val="0"/>
              </a:spcBef>
              <a:spcAft>
                <a:spcPts val="600"/>
              </a:spcAft>
            </a:pPr>
            <a:r>
              <a:rPr lang="en-US" sz="2400" b="1" i="1" dirty="0">
                <a:solidFill>
                  <a:prstClr val="white"/>
                </a:solidFill>
                <a:latin typeface="Calibri" panose="020F0502020204030204"/>
              </a:rPr>
              <a:t>             </a:t>
            </a:r>
            <a:r>
              <a:rPr lang="en-US" sz="2400" b="1" i="1" u="sng" dirty="0">
                <a:solidFill>
                  <a:prstClr val="white"/>
                </a:solidFill>
                <a:latin typeface="Calibri" panose="020F0502020204030204"/>
              </a:rPr>
              <a:t>Olmstead</a:t>
            </a:r>
          </a:p>
        </p:txBody>
      </p:sp>
    </p:spTree>
    <p:extLst>
      <p:ext uri="{BB962C8B-B14F-4D97-AF65-F5344CB8AC3E}">
        <p14:creationId xmlns:p14="http://schemas.microsoft.com/office/powerpoint/2010/main" val="29968374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xmlns="" id="{92DE3B01-BAC9-4B9B-A853-9917731CE84F}"/>
              </a:ext>
            </a:extLst>
          </p:cNvPr>
          <p:cNvSpPr>
            <a:spLocks noGrp="1"/>
          </p:cNvSpPr>
          <p:nvPr>
            <p:ph type="title"/>
          </p:nvPr>
        </p:nvSpPr>
        <p:spPr>
          <a:xfrm>
            <a:off x="954959" y="1316964"/>
            <a:ext cx="7666037" cy="573087"/>
          </a:xfrm>
        </p:spPr>
        <p:txBody>
          <a:bodyPr>
            <a:normAutofit fontScale="90000"/>
          </a:bodyPr>
          <a:lstStyle/>
          <a:p>
            <a:pPr eaLnBrk="1" hangingPunct="1"/>
            <a:r>
              <a:rPr lang="en-US" altLang="en-US" b="1" dirty="0"/>
              <a:t>ADA Regulations</a:t>
            </a:r>
          </a:p>
        </p:txBody>
      </p:sp>
      <p:sp>
        <p:nvSpPr>
          <p:cNvPr id="10243" name="Content Placeholder 2">
            <a:extLst>
              <a:ext uri="{FF2B5EF4-FFF2-40B4-BE49-F238E27FC236}">
                <a16:creationId xmlns:a16="http://schemas.microsoft.com/office/drawing/2014/main" xmlns="" id="{8511B92E-025A-4816-B13C-AF343241616F}"/>
              </a:ext>
            </a:extLst>
          </p:cNvPr>
          <p:cNvSpPr>
            <a:spLocks noGrp="1"/>
          </p:cNvSpPr>
          <p:nvPr>
            <p:ph idx="1"/>
          </p:nvPr>
        </p:nvSpPr>
        <p:spPr>
          <a:xfrm>
            <a:off x="954959" y="2075439"/>
            <a:ext cx="7772400" cy="3508375"/>
          </a:xfrm>
        </p:spPr>
        <p:txBody>
          <a:bodyPr>
            <a:normAutofit fontScale="85000" lnSpcReduction="20000"/>
          </a:bodyPr>
          <a:lstStyle/>
          <a:p>
            <a:pPr marL="461951" indent="-461951">
              <a:buFont typeface="Wingdings" panose="05000000000000000000" pitchFamily="2" charset="2"/>
              <a:buChar char="§"/>
              <a:tabLst>
                <a:tab pos="461951" algn="l"/>
              </a:tabLst>
            </a:pPr>
            <a:r>
              <a:rPr lang="en-US" altLang="en-US" dirty="0"/>
              <a:t>“A public entity shall administer services, programs, and activities in the most integrated setting appropriate to the needs of qualified individuals with disabilities.” 28 CFR § 35.130(d) (1998).</a:t>
            </a:r>
          </a:p>
          <a:p>
            <a:pPr eaLnBrk="1" hangingPunct="1"/>
            <a:endParaRPr lang="en-US" altLang="en-US" dirty="0"/>
          </a:p>
          <a:p>
            <a:pPr marL="461951" indent="-461951">
              <a:buFont typeface="Wingdings" panose="05000000000000000000" pitchFamily="2" charset="2"/>
              <a:buChar char="§"/>
            </a:pPr>
            <a:r>
              <a:rPr lang="en-US" altLang="en-US" dirty="0"/>
              <a:t>“A public entity shall make reasonable modifications in policies, practices, or procedures when the modifications are necessary to avoid discrimination on the basis of disability, unless the public entity can demonstrate that making the modifications would fundamentally alter the nature of the service, program, or activity.” 28 CFR § 35.130(b)(7) (1998).</a:t>
            </a:r>
          </a:p>
          <a:p>
            <a:pPr eaLnBrk="1" hangingPunct="1"/>
            <a:endParaRPr lang="en-US" altLang="en-US" dirty="0"/>
          </a:p>
        </p:txBody>
      </p:sp>
      <p:sp>
        <p:nvSpPr>
          <p:cNvPr id="2" name="Footer Placeholder 1">
            <a:extLst>
              <a:ext uri="{FF2B5EF4-FFF2-40B4-BE49-F238E27FC236}">
                <a16:creationId xmlns:a16="http://schemas.microsoft.com/office/drawing/2014/main" xmlns="" id="{9A05777C-22E0-44A0-B041-7647B5C81083}"/>
              </a:ext>
            </a:extLst>
          </p:cNvPr>
          <p:cNvSpPr>
            <a:spLocks noGrp="1"/>
          </p:cNvSpPr>
          <p:nvPr>
            <p:ph type="ftr" sz="quarter" idx="11"/>
          </p:nvPr>
        </p:nvSpPr>
        <p:spPr/>
        <p:txBody>
          <a:bodyPr/>
          <a:lstStyle/>
          <a:p>
            <a:fld id="{F6D151FD-BEBD-4120-A48A-B4210459794F}" type="slidenum">
              <a:rPr lang="en-US" smtClean="0"/>
              <a:t>14</a:t>
            </a:fld>
            <a:endParaRPr lang="en-US" dirty="0"/>
          </a:p>
        </p:txBody>
      </p:sp>
      <p:sp>
        <p:nvSpPr>
          <p:cNvPr id="5" name="TextBox 4">
            <a:extLst>
              <a:ext uri="{FF2B5EF4-FFF2-40B4-BE49-F238E27FC236}">
                <a16:creationId xmlns:a16="http://schemas.microsoft.com/office/drawing/2014/main" xmlns="" id="{11F13C6E-0A40-4027-8513-70CF209A0214}"/>
              </a:ext>
            </a:extLst>
          </p:cNvPr>
          <p:cNvSpPr txBox="1"/>
          <p:nvPr/>
        </p:nvSpPr>
        <p:spPr>
          <a:xfrm>
            <a:off x="0" y="426057"/>
            <a:ext cx="12192000" cy="744836"/>
          </a:xfrm>
          <a:prstGeom prst="rect">
            <a:avLst/>
          </a:prstGeom>
          <a:solidFill>
            <a:schemeClr val="tx1"/>
          </a:solidFill>
        </p:spPr>
        <p:txBody>
          <a:bodyPr vert="horz" lIns="91440" tIns="45720" rIns="91440" bIns="45720" rtlCol="0" anchor="ctr">
            <a:normAutofit/>
          </a:bodyPr>
          <a:lstStyle/>
          <a:p>
            <a:pPr defTabSz="914377">
              <a:lnSpc>
                <a:spcPct val="90000"/>
              </a:lnSpc>
              <a:spcBef>
                <a:spcPct val="0"/>
              </a:spcBef>
              <a:spcAft>
                <a:spcPts val="600"/>
              </a:spcAft>
            </a:pPr>
            <a:r>
              <a:rPr lang="en-US" sz="2400" b="1" i="1" dirty="0">
                <a:solidFill>
                  <a:prstClr val="white"/>
                </a:solidFill>
                <a:latin typeface="Calibri" panose="020F0502020204030204"/>
              </a:rPr>
              <a:t>             </a:t>
            </a:r>
            <a:r>
              <a:rPr lang="en-US" sz="2400" b="1" i="1" u="sng" dirty="0">
                <a:solidFill>
                  <a:prstClr val="white"/>
                </a:solidFill>
                <a:latin typeface="Calibri" panose="020F0502020204030204"/>
              </a:rPr>
              <a:t>Olmstead</a:t>
            </a:r>
          </a:p>
        </p:txBody>
      </p:sp>
      <p:pic>
        <p:nvPicPr>
          <p:cNvPr id="6" name="Picture 5">
            <a:extLst>
              <a:ext uri="{FF2B5EF4-FFF2-40B4-BE49-F238E27FC236}">
                <a16:creationId xmlns:a16="http://schemas.microsoft.com/office/drawing/2014/main" xmlns="" id="{91028D9A-C81A-4BCA-85EF-4D4AB5A56D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3050" y="1207691"/>
            <a:ext cx="2913080" cy="1310189"/>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6"/>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88CFE315-F1D0-4F69-87C8-2BDCB56D3FB2}"/>
              </a:ext>
            </a:extLst>
          </p:cNvPr>
          <p:cNvSpPr txBox="1"/>
          <p:nvPr/>
        </p:nvSpPr>
        <p:spPr>
          <a:xfrm>
            <a:off x="887460" y="643467"/>
            <a:ext cx="11210925" cy="744836"/>
          </a:xfrm>
          <a:prstGeom prst="rect">
            <a:avLst/>
          </a:prstGeom>
        </p:spPr>
        <p:txBody>
          <a:bodyPr vert="horz" lIns="91440" tIns="45720" rIns="91440" bIns="45720" rtlCol="0" anchor="ctr">
            <a:normAutofit/>
          </a:bodyPr>
          <a:lstStyle/>
          <a:p>
            <a:pPr defTabSz="914377">
              <a:lnSpc>
                <a:spcPct val="90000"/>
              </a:lnSpc>
              <a:spcBef>
                <a:spcPct val="0"/>
              </a:spcBef>
              <a:spcAft>
                <a:spcPts val="600"/>
              </a:spcAft>
            </a:pPr>
            <a:r>
              <a:rPr lang="en-US" sz="2400" b="1" i="1" u="sng" dirty="0">
                <a:solidFill>
                  <a:prstClr val="white"/>
                </a:solidFill>
                <a:latin typeface="Calibri" panose="020F0502020204030204"/>
              </a:rPr>
              <a:t>Olmstead</a:t>
            </a:r>
          </a:p>
        </p:txBody>
      </p:sp>
      <p:sp>
        <p:nvSpPr>
          <p:cNvPr id="2" name="Footer Placeholder 1">
            <a:extLst>
              <a:ext uri="{FF2B5EF4-FFF2-40B4-BE49-F238E27FC236}">
                <a16:creationId xmlns:a16="http://schemas.microsoft.com/office/drawing/2014/main" xmlns="" id="{E42EE89B-D4D2-4497-8A95-4885C5E334D1}"/>
              </a:ext>
            </a:extLst>
          </p:cNvPr>
          <p:cNvSpPr>
            <a:spLocks noGrp="1"/>
          </p:cNvSpPr>
          <p:nvPr>
            <p:ph type="ftr" sz="quarter" idx="11"/>
          </p:nvPr>
        </p:nvSpPr>
        <p:spPr>
          <a:xfrm>
            <a:off x="4038600" y="6356353"/>
            <a:ext cx="4114800" cy="365125"/>
          </a:xfrm>
        </p:spPr>
        <p:txBody>
          <a:bodyPr vert="horz" lIns="91440" tIns="45720" rIns="91440" bIns="45720" rtlCol="0" anchor="ctr">
            <a:normAutofit/>
          </a:bodyPr>
          <a:lstStyle/>
          <a:p>
            <a:pPr defTabSz="914377">
              <a:spcAft>
                <a:spcPts val="600"/>
              </a:spcAft>
            </a:pPr>
            <a:fld id="{0A84549C-C6B0-4884-A43B-972F09D4E04A}" type="slidenum">
              <a:rPr lang="en-US" b="1" smtClean="0">
                <a:solidFill>
                  <a:prstClr val="black">
                    <a:tint val="75000"/>
                  </a:prstClr>
                </a:solidFill>
                <a:latin typeface="Calibri" panose="020F0502020204030204"/>
              </a:rPr>
              <a:t>15</a:t>
            </a:fld>
            <a:endParaRPr lang="en-US" b="1" dirty="0">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xmlns="" id="{C9A1517D-65C6-4C46-964B-FD71161CFE0C}"/>
              </a:ext>
            </a:extLst>
          </p:cNvPr>
          <p:cNvSpPr txBox="1"/>
          <p:nvPr/>
        </p:nvSpPr>
        <p:spPr>
          <a:xfrm>
            <a:off x="1376315" y="1677801"/>
            <a:ext cx="9078012" cy="1077218"/>
          </a:xfrm>
          <a:prstGeom prst="rect">
            <a:avLst/>
          </a:prstGeom>
          <a:noFill/>
        </p:spPr>
        <p:txBody>
          <a:bodyPr wrap="square" rtlCol="0">
            <a:spAutoFit/>
          </a:bodyPr>
          <a:lstStyle/>
          <a:p>
            <a:pPr algn="ctr"/>
            <a:r>
              <a:rPr lang="en-US" sz="3200" b="1" dirty="0">
                <a:solidFill>
                  <a:srgbClr val="C00000"/>
                </a:solidFill>
              </a:rPr>
              <a:t>The Olmstead Case</a:t>
            </a:r>
          </a:p>
          <a:p>
            <a:pPr algn="ctr"/>
            <a:r>
              <a:rPr lang="en-US" sz="3200" b="1" dirty="0">
                <a:solidFill>
                  <a:srgbClr val="C00000"/>
                </a:solidFill>
              </a:rPr>
              <a:t>Who Were the People: L.C. &amp; E.W.?</a:t>
            </a:r>
          </a:p>
        </p:txBody>
      </p:sp>
      <p:sp>
        <p:nvSpPr>
          <p:cNvPr id="8" name="TextBox 7">
            <a:extLst>
              <a:ext uri="{FF2B5EF4-FFF2-40B4-BE49-F238E27FC236}">
                <a16:creationId xmlns:a16="http://schemas.microsoft.com/office/drawing/2014/main" xmlns="" id="{57BC793D-FCEE-4165-A107-1F49A8CA1CAD}"/>
              </a:ext>
            </a:extLst>
          </p:cNvPr>
          <p:cNvSpPr txBox="1"/>
          <p:nvPr/>
        </p:nvSpPr>
        <p:spPr>
          <a:xfrm>
            <a:off x="1076230" y="2838550"/>
            <a:ext cx="10039545" cy="3272691"/>
          </a:xfrm>
          <a:prstGeom prst="rect">
            <a:avLst/>
          </a:prstGeom>
          <a:noFill/>
          <a:ln>
            <a:solidFill>
              <a:srgbClr val="C00000"/>
            </a:solidFill>
          </a:ln>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461951" indent="-461951">
              <a:spcBef>
                <a:spcPts val="600"/>
              </a:spcBef>
              <a:spcAft>
                <a:spcPts val="600"/>
              </a:spcAft>
              <a:buFont typeface="Wingdings" panose="05000000000000000000" pitchFamily="2" charset="2"/>
              <a:buChar char="Ø"/>
            </a:pPr>
            <a:r>
              <a:rPr lang="en-US" altLang="en-US" sz="2000" dirty="0">
                <a:solidFill>
                  <a:prstClr val="black"/>
                </a:solidFill>
              </a:rPr>
              <a:t>L. C. has been diagnosed with schizophrenia, and E. W. with a personality disorder. </a:t>
            </a:r>
          </a:p>
          <a:p>
            <a:pPr marL="461951" indent="-461951">
              <a:spcBef>
                <a:spcPts val="600"/>
              </a:spcBef>
              <a:spcAft>
                <a:spcPts val="600"/>
              </a:spcAft>
              <a:buFont typeface="Wingdings" panose="05000000000000000000" pitchFamily="2" charset="2"/>
              <a:buChar char="Ø"/>
            </a:pPr>
            <a:r>
              <a:rPr lang="en-US" altLang="en-US" sz="2000" dirty="0">
                <a:solidFill>
                  <a:prstClr val="black"/>
                </a:solidFill>
              </a:rPr>
              <a:t>Both women have a history of treatment in institutional settings. In May 1992, L. C. was voluntarily admitted to Georgia Regional Hospital at Atlanta (GRH), where she was confined for treatment in a psychiatric unit. </a:t>
            </a:r>
          </a:p>
          <a:p>
            <a:pPr marL="461951" indent="-461951">
              <a:lnSpc>
                <a:spcPct val="90000"/>
              </a:lnSpc>
              <a:spcBef>
                <a:spcPts val="1000"/>
              </a:spcBef>
              <a:spcAft>
                <a:spcPts val="600"/>
              </a:spcAft>
              <a:buFont typeface="Wingdings" panose="05000000000000000000" pitchFamily="2" charset="2"/>
              <a:buChar char="Ø"/>
            </a:pPr>
            <a:r>
              <a:rPr lang="en-US" altLang="en-US" sz="2000" dirty="0">
                <a:solidFill>
                  <a:prstClr val="black"/>
                </a:solidFill>
              </a:rPr>
              <a:t>By May 1993, her psychiatric condition had stabilized, and L.C.’s treatment team at GRH agreed that her needs could be met appropriately in one of the community-based programs the State supported. </a:t>
            </a:r>
          </a:p>
          <a:p>
            <a:pPr marL="461951" indent="-461951">
              <a:lnSpc>
                <a:spcPct val="90000"/>
              </a:lnSpc>
              <a:spcBef>
                <a:spcPts val="1000"/>
              </a:spcBef>
              <a:spcAft>
                <a:spcPts val="600"/>
              </a:spcAft>
              <a:buFont typeface="Wingdings" panose="05000000000000000000" pitchFamily="2" charset="2"/>
              <a:buChar char="Ø"/>
            </a:pPr>
            <a:r>
              <a:rPr lang="en-US" altLang="en-US" sz="2000" dirty="0">
                <a:solidFill>
                  <a:prstClr val="black"/>
                </a:solidFill>
              </a:rPr>
              <a:t>By 1996, E.W.’s treating psychiatrist concluded that she could be treated appropriately in a community-based setting. </a:t>
            </a:r>
          </a:p>
        </p:txBody>
      </p:sp>
    </p:spTree>
    <p:extLst>
      <p:ext uri="{BB962C8B-B14F-4D97-AF65-F5344CB8AC3E}">
        <p14:creationId xmlns:p14="http://schemas.microsoft.com/office/powerpoint/2010/main" val="3656731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6"/>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88CFE315-F1D0-4F69-87C8-2BDCB56D3FB2}"/>
              </a:ext>
            </a:extLst>
          </p:cNvPr>
          <p:cNvSpPr txBox="1"/>
          <p:nvPr/>
        </p:nvSpPr>
        <p:spPr>
          <a:xfrm>
            <a:off x="887460" y="643467"/>
            <a:ext cx="11210925" cy="744836"/>
          </a:xfrm>
          <a:prstGeom prst="rect">
            <a:avLst/>
          </a:prstGeom>
        </p:spPr>
        <p:txBody>
          <a:bodyPr vert="horz" lIns="91440" tIns="45720" rIns="91440" bIns="45720" rtlCol="0" anchor="ctr">
            <a:normAutofit/>
          </a:bodyPr>
          <a:lstStyle/>
          <a:p>
            <a:pPr defTabSz="914377">
              <a:lnSpc>
                <a:spcPct val="90000"/>
              </a:lnSpc>
              <a:spcBef>
                <a:spcPct val="0"/>
              </a:spcBef>
              <a:spcAft>
                <a:spcPts val="600"/>
              </a:spcAft>
            </a:pPr>
            <a:r>
              <a:rPr lang="en-US" sz="2400" b="1" i="1" u="sng" dirty="0">
                <a:solidFill>
                  <a:prstClr val="white"/>
                </a:solidFill>
                <a:latin typeface="Calibri" panose="020F0502020204030204"/>
              </a:rPr>
              <a:t>Olmstead</a:t>
            </a:r>
          </a:p>
        </p:txBody>
      </p:sp>
      <p:sp>
        <p:nvSpPr>
          <p:cNvPr id="2" name="Footer Placeholder 1">
            <a:extLst>
              <a:ext uri="{FF2B5EF4-FFF2-40B4-BE49-F238E27FC236}">
                <a16:creationId xmlns:a16="http://schemas.microsoft.com/office/drawing/2014/main" xmlns="" id="{E42EE89B-D4D2-4497-8A95-4885C5E334D1}"/>
              </a:ext>
            </a:extLst>
          </p:cNvPr>
          <p:cNvSpPr>
            <a:spLocks noGrp="1"/>
          </p:cNvSpPr>
          <p:nvPr>
            <p:ph type="ftr" sz="quarter" idx="11"/>
          </p:nvPr>
        </p:nvSpPr>
        <p:spPr>
          <a:xfrm>
            <a:off x="4038600" y="6356353"/>
            <a:ext cx="4114800" cy="365125"/>
          </a:xfrm>
        </p:spPr>
        <p:txBody>
          <a:bodyPr vert="horz" lIns="91440" tIns="45720" rIns="91440" bIns="45720" rtlCol="0" anchor="ctr">
            <a:normAutofit/>
          </a:bodyPr>
          <a:lstStyle/>
          <a:p>
            <a:pPr defTabSz="914377">
              <a:spcAft>
                <a:spcPts val="600"/>
              </a:spcAft>
            </a:pPr>
            <a:fld id="{5455C5A2-40BE-4A33-A190-3969AD14F35E}" type="slidenum">
              <a:rPr lang="en-US" b="1" smtClean="0">
                <a:solidFill>
                  <a:prstClr val="black">
                    <a:tint val="75000"/>
                  </a:prstClr>
                </a:solidFill>
                <a:latin typeface="Calibri" panose="020F0502020204030204"/>
              </a:rPr>
              <a:t>16</a:t>
            </a:fld>
            <a:endParaRPr lang="en-US" b="1" dirty="0">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xmlns="" id="{C9A1517D-65C6-4C46-964B-FD71161CFE0C}"/>
              </a:ext>
            </a:extLst>
          </p:cNvPr>
          <p:cNvSpPr txBox="1"/>
          <p:nvPr/>
        </p:nvSpPr>
        <p:spPr>
          <a:xfrm>
            <a:off x="1349605" y="1740598"/>
            <a:ext cx="9078012" cy="769441"/>
          </a:xfrm>
          <a:prstGeom prst="rect">
            <a:avLst/>
          </a:prstGeom>
          <a:noFill/>
        </p:spPr>
        <p:txBody>
          <a:bodyPr wrap="square" rtlCol="0">
            <a:spAutoFit/>
          </a:bodyPr>
          <a:lstStyle/>
          <a:p>
            <a:pPr algn="ctr"/>
            <a:r>
              <a:rPr lang="en-US" sz="4400" b="1" dirty="0">
                <a:solidFill>
                  <a:srgbClr val="C00000"/>
                </a:solidFill>
              </a:rPr>
              <a:t>The </a:t>
            </a:r>
            <a:r>
              <a:rPr lang="en-US" sz="4400" b="1" i="1" dirty="0">
                <a:solidFill>
                  <a:srgbClr val="C00000"/>
                </a:solidFill>
              </a:rPr>
              <a:t>Olmstead</a:t>
            </a:r>
            <a:r>
              <a:rPr lang="en-US" sz="4400" b="1" dirty="0">
                <a:solidFill>
                  <a:srgbClr val="C00000"/>
                </a:solidFill>
              </a:rPr>
              <a:t> Decision</a:t>
            </a:r>
          </a:p>
        </p:txBody>
      </p:sp>
      <p:sp>
        <p:nvSpPr>
          <p:cNvPr id="5" name="Rectangle 4">
            <a:extLst>
              <a:ext uri="{FF2B5EF4-FFF2-40B4-BE49-F238E27FC236}">
                <a16:creationId xmlns:a16="http://schemas.microsoft.com/office/drawing/2014/main" xmlns="" id="{E21570D6-E395-4841-B828-8B7972E9AEE1}"/>
              </a:ext>
            </a:extLst>
          </p:cNvPr>
          <p:cNvSpPr/>
          <p:nvPr/>
        </p:nvSpPr>
        <p:spPr>
          <a:xfrm>
            <a:off x="1080943" y="2723838"/>
            <a:ext cx="10030119" cy="3490699"/>
          </a:xfrm>
          <a:prstGeom prst="rect">
            <a:avLst/>
          </a:prstGeom>
          <a:ln>
            <a:solidFill>
              <a:srgbClr val="C00000"/>
            </a:solidFill>
          </a:ln>
        </p:spPr>
        <p:txBody>
          <a:bodyPr wrap="square">
            <a:spAutoFit/>
          </a:bodyPr>
          <a:lstStyle/>
          <a:p>
            <a:pPr marL="461951" indent="-461951">
              <a:lnSpc>
                <a:spcPct val="90000"/>
              </a:lnSpc>
              <a:spcBef>
                <a:spcPts val="1000"/>
              </a:spcBef>
              <a:spcAft>
                <a:spcPts val="600"/>
              </a:spcAft>
              <a:buFont typeface="Wingdings" panose="05000000000000000000" pitchFamily="2" charset="2"/>
              <a:buChar char="Ø"/>
              <a:defRPr/>
            </a:pPr>
            <a:r>
              <a:rPr lang="en-US" altLang="en-US" sz="2000" dirty="0">
                <a:solidFill>
                  <a:prstClr val="black"/>
                </a:solidFill>
              </a:rPr>
              <a:t>“Specifically, we confront the question whether the proscription of discrimination may require placement of persons with mental disabilities in community settings rather than in institutions. The answer, we hold, is a </a:t>
            </a:r>
            <a:r>
              <a:rPr lang="en-US" altLang="en-US" sz="2000" u="sng" dirty="0">
                <a:solidFill>
                  <a:prstClr val="black"/>
                </a:solidFill>
              </a:rPr>
              <a:t>qualified </a:t>
            </a:r>
            <a:r>
              <a:rPr lang="en-US" altLang="en-US" sz="2000" dirty="0">
                <a:solidFill>
                  <a:prstClr val="black"/>
                </a:solidFill>
              </a:rPr>
              <a:t>yes. Such action is in order when the State’s treatment professionals have determined that: </a:t>
            </a:r>
          </a:p>
          <a:p>
            <a:pPr marL="708008" lvl="1" indent="-342891">
              <a:lnSpc>
                <a:spcPct val="90000"/>
              </a:lnSpc>
              <a:spcBef>
                <a:spcPts val="500"/>
              </a:spcBef>
              <a:spcAft>
                <a:spcPts val="600"/>
              </a:spcAft>
              <a:buFont typeface="Wingdings" panose="05000000000000000000" pitchFamily="2" charset="2"/>
              <a:buChar char="Ø"/>
              <a:defRPr/>
            </a:pPr>
            <a:r>
              <a:rPr lang="en-US" altLang="en-US" sz="2000" dirty="0">
                <a:solidFill>
                  <a:prstClr val="black"/>
                </a:solidFill>
              </a:rPr>
              <a:t>community placement is appropriate,</a:t>
            </a:r>
          </a:p>
          <a:p>
            <a:pPr marL="708008" lvl="1" indent="-342891">
              <a:lnSpc>
                <a:spcPct val="90000"/>
              </a:lnSpc>
              <a:spcBef>
                <a:spcPts val="500"/>
              </a:spcBef>
              <a:spcAft>
                <a:spcPts val="600"/>
              </a:spcAft>
              <a:buFont typeface="Wingdings" panose="05000000000000000000" pitchFamily="2" charset="2"/>
              <a:buChar char="Ø"/>
              <a:defRPr/>
            </a:pPr>
            <a:r>
              <a:rPr lang="en-US" altLang="en-US" sz="2000" b="1" dirty="0">
                <a:solidFill>
                  <a:prstClr val="black"/>
                </a:solidFill>
              </a:rPr>
              <a:t>the transfer from institutional care to a less restrictive setting is not opposed by the affected individual, and </a:t>
            </a:r>
          </a:p>
          <a:p>
            <a:pPr marL="708008" lvl="1" indent="-342891">
              <a:lnSpc>
                <a:spcPct val="90000"/>
              </a:lnSpc>
              <a:spcBef>
                <a:spcPts val="500"/>
              </a:spcBef>
              <a:spcAft>
                <a:spcPts val="600"/>
              </a:spcAft>
              <a:buFont typeface="Wingdings" panose="05000000000000000000" pitchFamily="2" charset="2"/>
              <a:buChar char="Ø"/>
              <a:defRPr/>
            </a:pPr>
            <a:r>
              <a:rPr lang="en-US" altLang="en-US" sz="2000" dirty="0">
                <a:solidFill>
                  <a:prstClr val="black"/>
                </a:solidFill>
              </a:rPr>
              <a:t>the placement can be reasonably accommodated, taking into account the resources available to the State and the needs of others with mental disabilities.”</a:t>
            </a:r>
          </a:p>
          <a:p>
            <a:pPr marL="69849">
              <a:lnSpc>
                <a:spcPct val="90000"/>
              </a:lnSpc>
              <a:spcBef>
                <a:spcPts val="1000"/>
              </a:spcBef>
              <a:defRPr/>
            </a:pPr>
            <a:r>
              <a:rPr lang="en-US" altLang="en-US" sz="2000" u="sng" dirty="0">
                <a:solidFill>
                  <a:prstClr val="black"/>
                </a:solidFill>
              </a:rPr>
              <a:t>Olmstead v. L.C., </a:t>
            </a:r>
            <a:r>
              <a:rPr lang="en-US" altLang="en-US" sz="2000" dirty="0">
                <a:solidFill>
                  <a:prstClr val="black"/>
                </a:solidFill>
              </a:rPr>
              <a:t>527 U.S. 581 (1999) (Justice Ginsburg)</a:t>
            </a:r>
          </a:p>
        </p:txBody>
      </p:sp>
    </p:spTree>
    <p:extLst>
      <p:ext uri="{BB962C8B-B14F-4D97-AF65-F5344CB8AC3E}">
        <p14:creationId xmlns:p14="http://schemas.microsoft.com/office/powerpoint/2010/main" val="30575170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6"/>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88CFE315-F1D0-4F69-87C8-2BDCB56D3FB2}"/>
              </a:ext>
            </a:extLst>
          </p:cNvPr>
          <p:cNvSpPr txBox="1"/>
          <p:nvPr/>
        </p:nvSpPr>
        <p:spPr>
          <a:xfrm>
            <a:off x="887460" y="643467"/>
            <a:ext cx="11210925" cy="744836"/>
          </a:xfrm>
          <a:prstGeom prst="rect">
            <a:avLst/>
          </a:prstGeom>
        </p:spPr>
        <p:txBody>
          <a:bodyPr vert="horz" lIns="91440" tIns="45720" rIns="91440" bIns="45720" rtlCol="0" anchor="ctr">
            <a:normAutofit/>
          </a:bodyPr>
          <a:lstStyle/>
          <a:p>
            <a:pPr defTabSz="914377">
              <a:lnSpc>
                <a:spcPct val="90000"/>
              </a:lnSpc>
              <a:spcBef>
                <a:spcPct val="0"/>
              </a:spcBef>
              <a:spcAft>
                <a:spcPts val="600"/>
              </a:spcAft>
            </a:pPr>
            <a:r>
              <a:rPr lang="en-US" sz="2400" b="1" i="1" u="sng" dirty="0">
                <a:solidFill>
                  <a:prstClr val="white"/>
                </a:solidFill>
                <a:latin typeface="Calibri" panose="020F0502020204030204"/>
              </a:rPr>
              <a:t>Olmstead</a:t>
            </a:r>
          </a:p>
        </p:txBody>
      </p:sp>
      <p:sp>
        <p:nvSpPr>
          <p:cNvPr id="2" name="Footer Placeholder 1">
            <a:extLst>
              <a:ext uri="{FF2B5EF4-FFF2-40B4-BE49-F238E27FC236}">
                <a16:creationId xmlns:a16="http://schemas.microsoft.com/office/drawing/2014/main" xmlns="" id="{E42EE89B-D4D2-4497-8A95-4885C5E334D1}"/>
              </a:ext>
            </a:extLst>
          </p:cNvPr>
          <p:cNvSpPr>
            <a:spLocks noGrp="1"/>
          </p:cNvSpPr>
          <p:nvPr>
            <p:ph type="ftr" sz="quarter" idx="11"/>
          </p:nvPr>
        </p:nvSpPr>
        <p:spPr>
          <a:xfrm>
            <a:off x="4038600" y="6356353"/>
            <a:ext cx="4114800" cy="365125"/>
          </a:xfrm>
        </p:spPr>
        <p:txBody>
          <a:bodyPr vert="horz" lIns="91440" tIns="45720" rIns="91440" bIns="45720" rtlCol="0" anchor="ctr">
            <a:normAutofit/>
          </a:bodyPr>
          <a:lstStyle/>
          <a:p>
            <a:pPr defTabSz="914377">
              <a:spcAft>
                <a:spcPts val="600"/>
              </a:spcAft>
            </a:pPr>
            <a:fld id="{295FB450-A427-48C0-98D6-E4CA75BE5724}" type="slidenum">
              <a:rPr lang="en-US" b="1" smtClean="0">
                <a:solidFill>
                  <a:prstClr val="black">
                    <a:tint val="75000"/>
                  </a:prstClr>
                </a:solidFill>
                <a:latin typeface="Calibri" panose="020F0502020204030204"/>
              </a:rPr>
              <a:t>17</a:t>
            </a:fld>
            <a:endParaRPr lang="en-US" b="1" dirty="0">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xmlns="" id="{C9A1517D-65C6-4C46-964B-FD71161CFE0C}"/>
              </a:ext>
            </a:extLst>
          </p:cNvPr>
          <p:cNvSpPr txBox="1"/>
          <p:nvPr/>
        </p:nvSpPr>
        <p:spPr>
          <a:xfrm>
            <a:off x="1255336" y="1748147"/>
            <a:ext cx="9538355" cy="830997"/>
          </a:xfrm>
          <a:prstGeom prst="rect">
            <a:avLst/>
          </a:prstGeom>
          <a:noFill/>
        </p:spPr>
        <p:txBody>
          <a:bodyPr wrap="square" rtlCol="0">
            <a:spAutoFit/>
          </a:bodyPr>
          <a:lstStyle/>
          <a:p>
            <a:pPr algn="ctr"/>
            <a:r>
              <a:rPr lang="en-US" sz="4800" b="1" i="1" dirty="0">
                <a:solidFill>
                  <a:srgbClr val="C00000"/>
                </a:solidFill>
              </a:rPr>
              <a:t>Olmstead</a:t>
            </a:r>
          </a:p>
        </p:txBody>
      </p:sp>
      <p:sp>
        <p:nvSpPr>
          <p:cNvPr id="6" name="Rectangle 5">
            <a:extLst>
              <a:ext uri="{FF2B5EF4-FFF2-40B4-BE49-F238E27FC236}">
                <a16:creationId xmlns:a16="http://schemas.microsoft.com/office/drawing/2014/main" xmlns="" id="{8E2F603B-3E3E-467D-8261-5981D92C09F4}"/>
              </a:ext>
            </a:extLst>
          </p:cNvPr>
          <p:cNvSpPr/>
          <p:nvPr/>
        </p:nvSpPr>
        <p:spPr>
          <a:xfrm>
            <a:off x="1385741" y="2685977"/>
            <a:ext cx="9407951" cy="2150845"/>
          </a:xfrm>
          <a:prstGeom prst="rect">
            <a:avLst/>
          </a:prstGeom>
        </p:spPr>
        <p:txBody>
          <a:bodyPr wrap="square">
            <a:spAutoFit/>
          </a:bodyPr>
          <a:lstStyle/>
          <a:p>
            <a:pPr marL="461951" lvl="1" indent="-350830" algn="ctr">
              <a:lnSpc>
                <a:spcPct val="90000"/>
              </a:lnSpc>
              <a:spcBef>
                <a:spcPts val="500"/>
              </a:spcBef>
              <a:buFont typeface="Wingdings" panose="05000000000000000000" pitchFamily="2" charset="2"/>
              <a:buChar char="§"/>
            </a:pPr>
            <a:r>
              <a:rPr lang="en-US" sz="2400" dirty="0">
                <a:solidFill>
                  <a:prstClr val="black"/>
                </a:solidFill>
              </a:rPr>
              <a:t>In </a:t>
            </a:r>
            <a:r>
              <a:rPr lang="en-US" sz="2400" i="1" dirty="0">
                <a:solidFill>
                  <a:prstClr val="black"/>
                </a:solidFill>
              </a:rPr>
              <a:t>Olmstead</a:t>
            </a:r>
            <a:r>
              <a:rPr lang="en-US" sz="2400" dirty="0">
                <a:solidFill>
                  <a:prstClr val="black"/>
                </a:solidFill>
              </a:rPr>
              <a:t>, Justice Ginsburg wrote: </a:t>
            </a:r>
          </a:p>
          <a:p>
            <a:pPr marL="111123" lvl="1" algn="ctr">
              <a:lnSpc>
                <a:spcPct val="90000"/>
              </a:lnSpc>
              <a:spcBef>
                <a:spcPts val="500"/>
              </a:spcBef>
            </a:pPr>
            <a:r>
              <a:rPr lang="en-US" sz="2400" dirty="0">
                <a:solidFill>
                  <a:prstClr val="black"/>
                </a:solidFill>
              </a:rPr>
              <a:t>	“We emphasize that nothing in the ADA or its implementing regulations condones termination of institutional settings for persons unable to handle or benefit from community settings. . . . Nor is there any federal requirement that community-based treatment be imposed on patients who do not desire it.”</a:t>
            </a:r>
            <a:endParaRPr lang="en-US" dirty="0"/>
          </a:p>
        </p:txBody>
      </p:sp>
      <p:sp>
        <p:nvSpPr>
          <p:cNvPr id="9" name="TextBox 8">
            <a:extLst>
              <a:ext uri="{FF2B5EF4-FFF2-40B4-BE49-F238E27FC236}">
                <a16:creationId xmlns:a16="http://schemas.microsoft.com/office/drawing/2014/main" xmlns="" id="{BC438218-ED48-486B-99C7-5847679F2331}"/>
              </a:ext>
            </a:extLst>
          </p:cNvPr>
          <p:cNvSpPr txBox="1"/>
          <p:nvPr/>
        </p:nvSpPr>
        <p:spPr>
          <a:xfrm>
            <a:off x="2215302" y="4996424"/>
            <a:ext cx="7748833" cy="1200329"/>
          </a:xfrm>
          <a:prstGeom prst="rect">
            <a:avLst/>
          </a:prstGeom>
          <a:noFill/>
          <a:ln>
            <a:solidFill>
              <a:srgbClr val="C00000"/>
            </a:solidFill>
          </a:ln>
          <a:effectLst>
            <a:outerShdw blurRad="50800" dist="38100" dir="2700000" algn="tl" rotWithShape="0">
              <a:prstClr val="black">
                <a:alpha val="40000"/>
              </a:prstClr>
            </a:outerShdw>
          </a:effectLst>
        </p:spPr>
        <p:txBody>
          <a:bodyPr wrap="square" rtlCol="0">
            <a:spAutoFit/>
          </a:bodyPr>
          <a:lstStyle/>
          <a:p>
            <a:r>
              <a:rPr lang="en-US" dirty="0"/>
              <a:t>The </a:t>
            </a:r>
            <a:r>
              <a:rPr lang="en-US" i="1" dirty="0"/>
              <a:t>Olmstead</a:t>
            </a:r>
            <a:r>
              <a:rPr lang="en-US" dirty="0"/>
              <a:t> decision interprets public entities’ obligations under Title II of the ADA and the parameters through which qualified individuals with disabilities are not subjected to discrimination, denied benefits, or excluded from participation in services, programs, or activities of a public entity.</a:t>
            </a:r>
          </a:p>
        </p:txBody>
      </p:sp>
    </p:spTree>
    <p:extLst>
      <p:ext uri="{BB962C8B-B14F-4D97-AF65-F5344CB8AC3E}">
        <p14:creationId xmlns:p14="http://schemas.microsoft.com/office/powerpoint/2010/main" val="9500465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6"/>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88CFE315-F1D0-4F69-87C8-2BDCB56D3FB2}"/>
              </a:ext>
            </a:extLst>
          </p:cNvPr>
          <p:cNvSpPr txBox="1"/>
          <p:nvPr/>
        </p:nvSpPr>
        <p:spPr>
          <a:xfrm>
            <a:off x="887460" y="643467"/>
            <a:ext cx="11210925" cy="744836"/>
          </a:xfrm>
          <a:prstGeom prst="rect">
            <a:avLst/>
          </a:prstGeom>
        </p:spPr>
        <p:txBody>
          <a:bodyPr vert="horz" lIns="91440" tIns="45720" rIns="91440" bIns="45720" rtlCol="0" anchor="ctr">
            <a:normAutofit/>
          </a:bodyPr>
          <a:lstStyle/>
          <a:p>
            <a:pPr defTabSz="914377">
              <a:lnSpc>
                <a:spcPct val="90000"/>
              </a:lnSpc>
              <a:spcBef>
                <a:spcPct val="0"/>
              </a:spcBef>
              <a:spcAft>
                <a:spcPts val="600"/>
              </a:spcAft>
            </a:pPr>
            <a:r>
              <a:rPr lang="en-US" sz="2400" b="1" i="1" u="sng" dirty="0">
                <a:solidFill>
                  <a:prstClr val="white"/>
                </a:solidFill>
                <a:latin typeface="Calibri" panose="020F0502020204030204"/>
              </a:rPr>
              <a:t>Olmstead</a:t>
            </a:r>
          </a:p>
        </p:txBody>
      </p:sp>
      <p:sp>
        <p:nvSpPr>
          <p:cNvPr id="2" name="Footer Placeholder 1">
            <a:extLst>
              <a:ext uri="{FF2B5EF4-FFF2-40B4-BE49-F238E27FC236}">
                <a16:creationId xmlns:a16="http://schemas.microsoft.com/office/drawing/2014/main" xmlns="" id="{E42EE89B-D4D2-4497-8A95-4885C5E334D1}"/>
              </a:ext>
            </a:extLst>
          </p:cNvPr>
          <p:cNvSpPr>
            <a:spLocks noGrp="1"/>
          </p:cNvSpPr>
          <p:nvPr>
            <p:ph type="ftr" sz="quarter" idx="11"/>
          </p:nvPr>
        </p:nvSpPr>
        <p:spPr>
          <a:xfrm>
            <a:off x="4038600" y="6356353"/>
            <a:ext cx="4114800" cy="365125"/>
          </a:xfrm>
        </p:spPr>
        <p:txBody>
          <a:bodyPr vert="horz" lIns="91440" tIns="45720" rIns="91440" bIns="45720" rtlCol="0" anchor="ctr">
            <a:normAutofit/>
          </a:bodyPr>
          <a:lstStyle/>
          <a:p>
            <a:pPr defTabSz="914377">
              <a:spcAft>
                <a:spcPts val="600"/>
              </a:spcAft>
            </a:pPr>
            <a:fld id="{605D680F-D2BF-457A-9845-D6507FF2A883}" type="slidenum">
              <a:rPr lang="en-US" b="1" smtClean="0">
                <a:solidFill>
                  <a:prstClr val="black">
                    <a:tint val="75000"/>
                  </a:prstClr>
                </a:solidFill>
                <a:latin typeface="Calibri" panose="020F0502020204030204"/>
              </a:rPr>
              <a:t>18</a:t>
            </a:fld>
            <a:endParaRPr lang="en-US" b="1" dirty="0">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xmlns="" id="{C9A1517D-65C6-4C46-964B-FD71161CFE0C}"/>
              </a:ext>
            </a:extLst>
          </p:cNvPr>
          <p:cNvSpPr txBox="1"/>
          <p:nvPr/>
        </p:nvSpPr>
        <p:spPr>
          <a:xfrm>
            <a:off x="1255336" y="1587891"/>
            <a:ext cx="9538355" cy="830997"/>
          </a:xfrm>
          <a:prstGeom prst="rect">
            <a:avLst/>
          </a:prstGeom>
          <a:noFill/>
        </p:spPr>
        <p:txBody>
          <a:bodyPr wrap="square" rtlCol="0">
            <a:spAutoFit/>
          </a:bodyPr>
          <a:lstStyle/>
          <a:p>
            <a:pPr algn="ctr"/>
            <a:r>
              <a:rPr lang="en-US" sz="4800" b="1" i="1" dirty="0">
                <a:solidFill>
                  <a:srgbClr val="C00000"/>
                </a:solidFill>
              </a:rPr>
              <a:t>Olmstead</a:t>
            </a:r>
          </a:p>
        </p:txBody>
      </p:sp>
      <p:sp>
        <p:nvSpPr>
          <p:cNvPr id="5" name="Rectangle 4">
            <a:extLst>
              <a:ext uri="{FF2B5EF4-FFF2-40B4-BE49-F238E27FC236}">
                <a16:creationId xmlns:a16="http://schemas.microsoft.com/office/drawing/2014/main" xmlns="" id="{0D0292AC-F9DC-4775-B79A-3C3409098334}"/>
              </a:ext>
            </a:extLst>
          </p:cNvPr>
          <p:cNvSpPr/>
          <p:nvPr/>
        </p:nvSpPr>
        <p:spPr>
          <a:xfrm>
            <a:off x="1142216" y="2539923"/>
            <a:ext cx="9907571" cy="3554819"/>
          </a:xfrm>
          <a:prstGeom prst="rect">
            <a:avLst/>
          </a:prstGeom>
        </p:spPr>
        <p:txBody>
          <a:bodyPr wrap="square">
            <a:spAutoFit/>
          </a:bodyPr>
          <a:lstStyle/>
          <a:p>
            <a:pPr>
              <a:spcAft>
                <a:spcPts val="600"/>
              </a:spcAft>
            </a:pPr>
            <a:r>
              <a:rPr lang="en-US" sz="2200" dirty="0"/>
              <a:t>In his concurrence, Justice Kennedy warned that:</a:t>
            </a:r>
          </a:p>
          <a:p>
            <a:pPr marL="461951" indent="-461951">
              <a:buFont typeface="Wingdings" panose="05000000000000000000" pitchFamily="2" charset="2"/>
              <a:buChar char="Ø"/>
            </a:pPr>
            <a:r>
              <a:rPr lang="en-US" sz="2200" dirty="0"/>
              <a:t>“It would be unreasonable, it would be a tragic event, then, were the Americans with Disabilities Act of 1990 (ADA) to be interpreted so that States had some incentive, for fear of litigation, to drive those in need of medical care and treatment out of appropriate care and into settings with too little assistance and supervision. . . . In light of these concerns, if the principle of liability announced by the Court is not applied with caution and circumspection, States may be pressured into attempting compliance on the cheap, placing marginal patients into integrated settings devoid of the services and attention necessary for their condition.”</a:t>
            </a:r>
          </a:p>
        </p:txBody>
      </p:sp>
    </p:spTree>
    <p:extLst>
      <p:ext uri="{BB962C8B-B14F-4D97-AF65-F5344CB8AC3E}">
        <p14:creationId xmlns:p14="http://schemas.microsoft.com/office/powerpoint/2010/main" val="26159425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6"/>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88CFE315-F1D0-4F69-87C8-2BDCB56D3FB2}"/>
              </a:ext>
            </a:extLst>
          </p:cNvPr>
          <p:cNvSpPr txBox="1"/>
          <p:nvPr/>
        </p:nvSpPr>
        <p:spPr>
          <a:xfrm>
            <a:off x="887460" y="643467"/>
            <a:ext cx="11210925" cy="744836"/>
          </a:xfrm>
          <a:prstGeom prst="rect">
            <a:avLst/>
          </a:prstGeom>
        </p:spPr>
        <p:txBody>
          <a:bodyPr vert="horz" lIns="91440" tIns="45720" rIns="91440" bIns="45720" rtlCol="0" anchor="ctr">
            <a:normAutofit/>
          </a:bodyPr>
          <a:lstStyle/>
          <a:p>
            <a:pPr marL="0" marR="0" lvl="0" indent="0" algn="l" defTabSz="914377" rtl="0" eaLnBrk="1" fontAlgn="auto" latinLnBrk="0" hangingPunct="1">
              <a:lnSpc>
                <a:spcPct val="90000"/>
              </a:lnSpc>
              <a:spcBef>
                <a:spcPct val="0"/>
              </a:spcBef>
              <a:spcAft>
                <a:spcPts val="600"/>
              </a:spcAft>
              <a:buClrTx/>
              <a:buSzTx/>
              <a:buFontTx/>
              <a:buNone/>
              <a:tabLst/>
              <a:defRPr/>
            </a:pPr>
            <a:r>
              <a:rPr lang="en-US" sz="2400" b="1" i="1" u="sng" dirty="0">
                <a:solidFill>
                  <a:prstClr val="white"/>
                </a:solidFill>
                <a:latin typeface="Calibri" panose="020F0502020204030204"/>
              </a:rPr>
              <a:t>Olmstead</a:t>
            </a:r>
            <a:endParaRPr kumimoji="0" lang="en-US" sz="2400" b="1" i="1" u="sng"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Footer Placeholder 1">
            <a:extLst>
              <a:ext uri="{FF2B5EF4-FFF2-40B4-BE49-F238E27FC236}">
                <a16:creationId xmlns:a16="http://schemas.microsoft.com/office/drawing/2014/main" xmlns="" id="{E42EE89B-D4D2-4497-8A95-4885C5E334D1}"/>
              </a:ext>
            </a:extLst>
          </p:cNvPr>
          <p:cNvSpPr>
            <a:spLocks noGrp="1"/>
          </p:cNvSpPr>
          <p:nvPr>
            <p:ph type="ftr" sz="quarter" idx="11"/>
          </p:nvPr>
        </p:nvSpPr>
        <p:spPr>
          <a:xfrm>
            <a:off x="4038600" y="6356353"/>
            <a:ext cx="4114800" cy="365125"/>
          </a:xfrm>
        </p:spPr>
        <p:txBody>
          <a:bodyPr vert="horz" lIns="91440" tIns="45720" rIns="91440" bIns="45720" rtlCol="0" anchor="ctr">
            <a:norm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fld id="{42F234BE-D972-4DB5-9998-206766258BE5}"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19</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C9A1517D-65C6-4C46-964B-FD71161CFE0C}"/>
              </a:ext>
            </a:extLst>
          </p:cNvPr>
          <p:cNvSpPr txBox="1"/>
          <p:nvPr/>
        </p:nvSpPr>
        <p:spPr>
          <a:xfrm>
            <a:off x="1255336" y="1587891"/>
            <a:ext cx="95383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u="none" strike="noStrike" kern="1200" cap="none" spc="0" normalizeH="0" baseline="0" noProof="0" dirty="0">
                <a:ln>
                  <a:noFill/>
                </a:ln>
                <a:solidFill>
                  <a:srgbClr val="C00000"/>
                </a:solidFill>
                <a:effectLst/>
                <a:uLnTx/>
                <a:uFillTx/>
                <a:latin typeface="Calibri" panose="020F0502020204030204"/>
                <a:ea typeface="+mn-ea"/>
                <a:cs typeface="+mn-cs"/>
              </a:rPr>
              <a:t>What CMS Says About ICF’s</a:t>
            </a:r>
          </a:p>
        </p:txBody>
      </p:sp>
      <p:sp>
        <p:nvSpPr>
          <p:cNvPr id="6" name="Rectangle 5">
            <a:extLst>
              <a:ext uri="{FF2B5EF4-FFF2-40B4-BE49-F238E27FC236}">
                <a16:creationId xmlns:a16="http://schemas.microsoft.com/office/drawing/2014/main" xmlns="" id="{D0A26B04-E7DD-4DDA-8EC3-CC803DB95386}"/>
              </a:ext>
            </a:extLst>
          </p:cNvPr>
          <p:cNvSpPr/>
          <p:nvPr/>
        </p:nvSpPr>
        <p:spPr>
          <a:xfrm>
            <a:off x="1038520" y="2295777"/>
            <a:ext cx="10114960" cy="3890489"/>
          </a:xfrm>
          <a:prstGeom prst="rect">
            <a:avLst/>
          </a:prstGeom>
        </p:spPr>
        <p:txBody>
          <a:bodyPr wrap="square">
            <a:spAutoFit/>
          </a:bodyPr>
          <a:lstStyle/>
          <a:p>
            <a:pPr marL="461951" indent="-350830">
              <a:spcAft>
                <a:spcPts val="600"/>
              </a:spcAft>
              <a:buFont typeface="Wingdings" panose="05000000000000000000" pitchFamily="2" charset="2"/>
              <a:buChar char="§"/>
            </a:pPr>
            <a:r>
              <a:rPr lang="en-US" sz="2400" dirty="0"/>
              <a:t>The Centers for Medicare and Medicaid Services (“CMS”), which is an agency of the United States Department of Health and Human Services (“HHS”), states on its website that:</a:t>
            </a:r>
          </a:p>
          <a:p>
            <a:pPr marL="687388" lvl="1">
              <a:buNone/>
              <a:tabLst>
                <a:tab pos="9945688" algn="l"/>
              </a:tabLst>
            </a:pPr>
            <a:r>
              <a:rPr lang="en-US" dirty="0"/>
              <a:t>States may not limit access to ICF/ID service, or make it subject to waiting lists, as they may for Home and Community Based Services (HCBS). Therefore, in some cases ICF/ID services may be more immediately available than other long-term care options. Many individuals who require</a:t>
            </a:r>
          </a:p>
          <a:p>
            <a:pPr marL="687388" lvl="1">
              <a:spcAft>
                <a:spcPts val="600"/>
              </a:spcAft>
              <a:buNone/>
              <a:tabLst>
                <a:tab pos="9945688" algn="l"/>
              </a:tabLst>
            </a:pPr>
            <a:r>
              <a:rPr lang="en-US" dirty="0"/>
              <a:t>this level of service have already established disability status and Medicaid eligibility. </a:t>
            </a:r>
          </a:p>
          <a:p>
            <a:pPr marL="461951" lvl="0" indent="-350830" defTabSz="914377">
              <a:lnSpc>
                <a:spcPct val="90000"/>
              </a:lnSpc>
              <a:spcBef>
                <a:spcPts val="1000"/>
              </a:spcBef>
              <a:buFont typeface="Wingdings" panose="05000000000000000000" pitchFamily="2" charset="2"/>
              <a:buChar char="§"/>
            </a:pPr>
            <a:r>
              <a:rPr lang="en-US" sz="2400" dirty="0">
                <a:solidFill>
                  <a:prstClr val="black"/>
                </a:solidFill>
              </a:rPr>
              <a:t>“ICF/ID is the most comprehensive benefit in Medicaid” and concludes by stating: “There are few resources like an ICF/ID under any payment source.”  </a:t>
            </a:r>
          </a:p>
          <a:p>
            <a:pPr algn="just">
              <a:lnSpc>
                <a:spcPct val="200000"/>
              </a:lnSpc>
            </a:pPr>
            <a:endParaRPr lang="en-US" sz="2400" dirty="0"/>
          </a:p>
        </p:txBody>
      </p:sp>
    </p:spTree>
    <p:extLst>
      <p:ext uri="{BB962C8B-B14F-4D97-AF65-F5344CB8AC3E}">
        <p14:creationId xmlns:p14="http://schemas.microsoft.com/office/powerpoint/2010/main" val="232859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84E780-5192-4B57-93D0-DBA7589F7A5C}"/>
              </a:ext>
            </a:extLst>
          </p:cNvPr>
          <p:cNvSpPr>
            <a:spLocks noGrp="1"/>
          </p:cNvSpPr>
          <p:nvPr>
            <p:ph type="title"/>
          </p:nvPr>
        </p:nvSpPr>
        <p:spPr/>
        <p:txBody>
          <a:bodyPr/>
          <a:lstStyle/>
          <a:p>
            <a:endParaRPr lang="en-US"/>
          </a:p>
        </p:txBody>
      </p:sp>
      <p:pic>
        <p:nvPicPr>
          <p:cNvPr id="6" name="Content Placeholder 5" descr="A group of people sitting at a table&#10;&#10;Description generated with high confidence">
            <a:extLst>
              <a:ext uri="{FF2B5EF4-FFF2-40B4-BE49-F238E27FC236}">
                <a16:creationId xmlns:a16="http://schemas.microsoft.com/office/drawing/2014/main" xmlns="" id="{B73B6693-6E66-4BAD-ABE6-ECAB39F4109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64773" y="358442"/>
            <a:ext cx="7787149" cy="5840361"/>
          </a:xfrm>
          <a:ln w="12700">
            <a:solidFill>
              <a:schemeClr val="tx1"/>
            </a:solidFill>
          </a:ln>
        </p:spPr>
      </p:pic>
      <p:sp>
        <p:nvSpPr>
          <p:cNvPr id="4" name="Footer Placeholder 3">
            <a:extLst>
              <a:ext uri="{FF2B5EF4-FFF2-40B4-BE49-F238E27FC236}">
                <a16:creationId xmlns:a16="http://schemas.microsoft.com/office/drawing/2014/main" xmlns="" id="{ED0E405E-F867-4FE5-9560-18A0F4ADC07F}"/>
              </a:ext>
            </a:extLst>
          </p:cNvPr>
          <p:cNvSpPr>
            <a:spLocks noGrp="1"/>
          </p:cNvSpPr>
          <p:nvPr>
            <p:ph type="ftr" sz="quarter" idx="11"/>
          </p:nvPr>
        </p:nvSpPr>
        <p:spPr/>
        <p:txBody>
          <a:bodyPr/>
          <a:lstStyle/>
          <a:p>
            <a:fld id="{A89D47D8-26E6-435F-BD5D-56746BF18319}" type="slidenum">
              <a:rPr lang="en-US" smtClean="0"/>
              <a:t>2</a:t>
            </a:fld>
            <a:endParaRPr lang="en-US" dirty="0"/>
          </a:p>
        </p:txBody>
      </p:sp>
    </p:spTree>
    <p:extLst>
      <p:ext uri="{BB962C8B-B14F-4D97-AF65-F5344CB8AC3E}">
        <p14:creationId xmlns:p14="http://schemas.microsoft.com/office/powerpoint/2010/main" val="12230320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B38DEB6-90F3-4317-BBD9-8804979870D4}"/>
              </a:ext>
            </a:extLst>
          </p:cNvPr>
          <p:cNvSpPr>
            <a:spLocks noGrp="1"/>
          </p:cNvSpPr>
          <p:nvPr>
            <p:ph type="title"/>
          </p:nvPr>
        </p:nvSpPr>
        <p:spPr/>
        <p:txBody>
          <a:bodyPr>
            <a:normAutofit/>
          </a:bodyPr>
          <a:lstStyle/>
          <a:p>
            <a:r>
              <a:rPr lang="en-US" b="1" dirty="0">
                <a:effectLst>
                  <a:outerShdw blurRad="38100" dist="38100" dir="2700000" algn="tl">
                    <a:srgbClr val="000000">
                      <a:alpha val="43137"/>
                    </a:srgbClr>
                  </a:outerShdw>
                </a:effectLst>
                <a:latin typeface="+mn-lt"/>
                <a:ea typeface="+mn-ea"/>
                <a:cs typeface="+mn-cs"/>
              </a:rPr>
              <a:t>Protection &amp; Advocacy System</a:t>
            </a:r>
            <a:r>
              <a:rPr lang="en-US" altLang="en-US" b="1" dirty="0">
                <a:effectLst>
                  <a:outerShdw blurRad="38100" dist="38100" dir="2700000" algn="tl">
                    <a:srgbClr val="000000">
                      <a:alpha val="43137"/>
                    </a:srgbClr>
                  </a:outerShdw>
                </a:effectLst>
                <a:latin typeface="+mn-lt"/>
                <a:ea typeface="+mn-ea"/>
                <a:cs typeface="+mn-cs"/>
              </a:rPr>
              <a:t> “P&amp;A’s” </a:t>
            </a:r>
            <a:endParaRPr lang="en-US" b="1" dirty="0">
              <a:effectLst>
                <a:outerShdw blurRad="38100" dist="38100" dir="2700000" algn="tl">
                  <a:srgbClr val="000000">
                    <a:alpha val="43137"/>
                  </a:srgbClr>
                </a:outerShdw>
              </a:effectLst>
              <a:latin typeface="+mn-lt"/>
              <a:ea typeface="+mn-ea"/>
              <a:cs typeface="+mn-cs"/>
            </a:endParaRPr>
          </a:p>
        </p:txBody>
      </p:sp>
      <p:sp>
        <p:nvSpPr>
          <p:cNvPr id="4" name="Footer Placeholder 3">
            <a:extLst>
              <a:ext uri="{FF2B5EF4-FFF2-40B4-BE49-F238E27FC236}">
                <a16:creationId xmlns:a16="http://schemas.microsoft.com/office/drawing/2014/main" xmlns="" id="{E5C30E09-C41B-4BEF-84FD-54E5CBC1A9FD}"/>
              </a:ext>
            </a:extLst>
          </p:cNvPr>
          <p:cNvSpPr>
            <a:spLocks noGrp="1"/>
          </p:cNvSpPr>
          <p:nvPr>
            <p:ph type="ftr" sz="quarter" idx="11"/>
          </p:nvPr>
        </p:nvSpPr>
        <p:spPr/>
        <p:txBody>
          <a:bodyPr/>
          <a:lstStyle/>
          <a:p>
            <a:fld id="{F55A6FD0-6E33-4E07-A2FA-02489986D3B6}" type="slidenum">
              <a:rPr lang="en-US" smtClean="0"/>
              <a:t>20</a:t>
            </a:fld>
            <a:endParaRPr lang="en-US" dirty="0"/>
          </a:p>
        </p:txBody>
      </p:sp>
      <p:pic>
        <p:nvPicPr>
          <p:cNvPr id="6" name="Content Placeholder 5" descr="A close up of a sign&#10;&#10;Description generated with high confidence">
            <a:extLst>
              <a:ext uri="{FF2B5EF4-FFF2-40B4-BE49-F238E27FC236}">
                <a16:creationId xmlns:a16="http://schemas.microsoft.com/office/drawing/2014/main" xmlns="" id="{61498A2F-E62C-47FA-8C8F-D7544FA8ABD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1993" b="26621"/>
          <a:stretch/>
        </p:blipFill>
        <p:spPr>
          <a:xfrm>
            <a:off x="4169300" y="2154135"/>
            <a:ext cx="4355268" cy="3312600"/>
          </a:xfrm>
          <a:prstGeom prst="rect">
            <a:avLst/>
          </a:prstGeom>
        </p:spPr>
      </p:pic>
    </p:spTree>
    <p:extLst>
      <p:ext uri="{BB962C8B-B14F-4D97-AF65-F5344CB8AC3E}">
        <p14:creationId xmlns:p14="http://schemas.microsoft.com/office/powerpoint/2010/main" val="112989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57DC6D-3088-4C10-BB3A-9783A569A7A9}"/>
              </a:ext>
            </a:extLst>
          </p:cNvPr>
          <p:cNvSpPr>
            <a:spLocks noGrp="1"/>
          </p:cNvSpPr>
          <p:nvPr>
            <p:ph type="title"/>
          </p:nvPr>
        </p:nvSpPr>
        <p:spPr/>
        <p:txBody>
          <a:bodyPr/>
          <a:lstStyle/>
          <a:p>
            <a:endParaRPr lang="en-US" dirty="0"/>
          </a:p>
        </p:txBody>
      </p:sp>
      <p:sp>
        <p:nvSpPr>
          <p:cNvPr id="4" name="Footer Placeholder 3">
            <a:extLst>
              <a:ext uri="{FF2B5EF4-FFF2-40B4-BE49-F238E27FC236}">
                <a16:creationId xmlns:a16="http://schemas.microsoft.com/office/drawing/2014/main" xmlns="" id="{8631D537-AD89-49B9-8D11-276150D33FAA}"/>
              </a:ext>
            </a:extLst>
          </p:cNvPr>
          <p:cNvSpPr>
            <a:spLocks noGrp="1"/>
          </p:cNvSpPr>
          <p:nvPr>
            <p:ph type="ftr" sz="quarter" idx="11"/>
          </p:nvPr>
        </p:nvSpPr>
        <p:spPr/>
        <p:txBody>
          <a:bodyPr/>
          <a:lstStyle/>
          <a:p>
            <a:fld id="{0F8BEF0D-9FF6-4351-B693-83F4588D4C57}" type="slidenum">
              <a:rPr lang="en-US" smtClean="0"/>
              <a:t>21</a:t>
            </a:fld>
            <a:endParaRPr lang="en-US" dirty="0"/>
          </a:p>
        </p:txBody>
      </p:sp>
      <p:sp>
        <p:nvSpPr>
          <p:cNvPr id="5" name="Rectangle 4">
            <a:extLst>
              <a:ext uri="{FF2B5EF4-FFF2-40B4-BE49-F238E27FC236}">
                <a16:creationId xmlns:a16="http://schemas.microsoft.com/office/drawing/2014/main" xmlns="" id="{4520A655-28F7-4394-9658-69FBD85C7C4D}"/>
              </a:ext>
            </a:extLst>
          </p:cNvPr>
          <p:cNvSpPr/>
          <p:nvPr/>
        </p:nvSpPr>
        <p:spPr>
          <a:xfrm>
            <a:off x="838200" y="2054670"/>
            <a:ext cx="6096000" cy="2308324"/>
          </a:xfrm>
          <a:prstGeom prst="rect">
            <a:avLst/>
          </a:prstGeom>
        </p:spPr>
        <p:txBody>
          <a:bodyPr>
            <a:spAutoFit/>
          </a:bodyPr>
          <a:lstStyle/>
          <a:p>
            <a:r>
              <a:rPr lang="en-US" dirty="0"/>
              <a:t>The purpose of the </a:t>
            </a:r>
            <a:r>
              <a:rPr lang="en-US" dirty="0">
                <a:hlinkClick r:id="rId2"/>
              </a:rPr>
              <a:t>Developmental Disabilities Assistance and Bill of Rights Act of 2000 (DD Act)</a:t>
            </a:r>
            <a:r>
              <a:rPr lang="en-US" dirty="0"/>
              <a:t>, as described in the current law, is to “assure that individuals with developmental disabilities and their families participate in the design of and have access to needed community services, individualized supports, and other forms of assistance that promote self-determination, independence, productivity, and integration and inclusion in all facets of community life …”</a:t>
            </a:r>
          </a:p>
        </p:txBody>
      </p:sp>
      <p:pic>
        <p:nvPicPr>
          <p:cNvPr id="6" name="Picture 1" descr="image001">
            <a:extLst>
              <a:ext uri="{FF2B5EF4-FFF2-40B4-BE49-F238E27FC236}">
                <a16:creationId xmlns:a16="http://schemas.microsoft.com/office/drawing/2014/main" xmlns="" id="{690AC2E2-3F71-4400-B1FA-CA7497452F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591" y="471487"/>
            <a:ext cx="5037137" cy="111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Content Placeholder 6" descr="A screenshot of a cell phone&#10;&#10;Description generated with very high confidence">
            <a:extLst>
              <a:ext uri="{FF2B5EF4-FFF2-40B4-BE49-F238E27FC236}">
                <a16:creationId xmlns:a16="http://schemas.microsoft.com/office/drawing/2014/main" xmlns="" id="{7331EAC7-ED22-49EE-8BC5-08F6EF18867B}"/>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6773374" y="471487"/>
            <a:ext cx="5188676" cy="3891507"/>
          </a:xfrm>
          <a:prstGeom prst="rect">
            <a:avLst/>
          </a:prstGeom>
          <a:ln w="38100">
            <a:solidFill>
              <a:srgbClr val="00B050"/>
            </a:solidFill>
          </a:ln>
        </p:spPr>
      </p:pic>
      <p:pic>
        <p:nvPicPr>
          <p:cNvPr id="8" name="Content Placeholder 5" descr="A close up of a sign&#10;&#10;Description generated with high confidence">
            <a:extLst>
              <a:ext uri="{FF2B5EF4-FFF2-40B4-BE49-F238E27FC236}">
                <a16:creationId xmlns:a16="http://schemas.microsoft.com/office/drawing/2014/main" xmlns="" id="{CA07B95A-8F34-4150-80E2-29A14E6D226E}"/>
              </a:ext>
            </a:extLst>
          </p:cNvPr>
          <p:cNvPicPr>
            <a:picLocks noChangeAspect="1"/>
          </p:cNvPicPr>
          <p:nvPr/>
        </p:nvPicPr>
        <p:blipFill rotWithShape="1">
          <a:blip r:embed="rId5">
            <a:extLst>
              <a:ext uri="{28A0092B-C50C-407E-A947-70E740481C1C}">
                <a14:useLocalDpi xmlns:a14="http://schemas.microsoft.com/office/drawing/2010/main" val="0"/>
              </a:ext>
            </a:extLst>
          </a:blip>
          <a:srcRect r="1993" b="26621"/>
          <a:stretch/>
        </p:blipFill>
        <p:spPr>
          <a:xfrm>
            <a:off x="754731" y="4917593"/>
            <a:ext cx="1891617" cy="1438757"/>
          </a:xfrm>
          <a:prstGeom prst="rect">
            <a:avLst/>
          </a:prstGeom>
        </p:spPr>
      </p:pic>
    </p:spTree>
    <p:extLst>
      <p:ext uri="{BB962C8B-B14F-4D97-AF65-F5344CB8AC3E}">
        <p14:creationId xmlns:p14="http://schemas.microsoft.com/office/powerpoint/2010/main" val="32795847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6"/>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xmlns="" id="{88CFE315-F1D0-4F69-87C8-2BDCB56D3FB2}"/>
              </a:ext>
            </a:extLst>
          </p:cNvPr>
          <p:cNvSpPr txBox="1"/>
          <p:nvPr/>
        </p:nvSpPr>
        <p:spPr>
          <a:xfrm>
            <a:off x="887460" y="643467"/>
            <a:ext cx="11210925" cy="744836"/>
          </a:xfrm>
          <a:prstGeom prst="rect">
            <a:avLst/>
          </a:prstGeom>
        </p:spPr>
        <p:txBody>
          <a:bodyPr vert="horz" lIns="91440" tIns="45720" rIns="91440" bIns="45720" rtlCol="0" anchor="ctr">
            <a:normAutofit/>
          </a:bodyPr>
          <a:lstStyle/>
          <a:p>
            <a:pPr marL="0" marR="0" lvl="0" indent="0" algn="l" defTabSz="914377" rtl="0" eaLnBrk="1" fontAlgn="auto" latinLnBrk="0" hangingPunct="1">
              <a:lnSpc>
                <a:spcPct val="90000"/>
              </a:lnSpc>
              <a:spcBef>
                <a:spcPct val="0"/>
              </a:spcBef>
              <a:spcAft>
                <a:spcPts val="600"/>
              </a:spcAft>
              <a:buClrTx/>
              <a:buSzTx/>
              <a:buFontTx/>
              <a:buNone/>
              <a:tabLst/>
              <a:defRPr/>
            </a:pPr>
            <a:r>
              <a:rPr kumimoji="0" lang="en-US" sz="2400" b="1" i="1" u="sng" strike="noStrike" kern="1200" cap="none" spc="0" normalizeH="0" baseline="0" noProof="0" dirty="0">
                <a:ln>
                  <a:noFill/>
                </a:ln>
                <a:solidFill>
                  <a:prstClr val="white"/>
                </a:solidFill>
                <a:effectLst/>
                <a:uLnTx/>
                <a:uFillTx/>
                <a:latin typeface="Calibri" panose="020F0502020204030204"/>
                <a:ea typeface="+mn-ea"/>
                <a:cs typeface="+mn-cs"/>
              </a:rPr>
              <a:t>P &amp; A’s</a:t>
            </a:r>
          </a:p>
        </p:txBody>
      </p:sp>
      <p:sp>
        <p:nvSpPr>
          <p:cNvPr id="2" name="Footer Placeholder 1">
            <a:extLst>
              <a:ext uri="{FF2B5EF4-FFF2-40B4-BE49-F238E27FC236}">
                <a16:creationId xmlns:a16="http://schemas.microsoft.com/office/drawing/2014/main" xmlns="" id="{E42EE89B-D4D2-4497-8A95-4885C5E334D1}"/>
              </a:ext>
            </a:extLst>
          </p:cNvPr>
          <p:cNvSpPr>
            <a:spLocks noGrp="1"/>
          </p:cNvSpPr>
          <p:nvPr>
            <p:ph type="ftr" sz="quarter" idx="11"/>
          </p:nvPr>
        </p:nvSpPr>
        <p:spPr>
          <a:xfrm>
            <a:off x="4038600" y="6356353"/>
            <a:ext cx="4114800" cy="365125"/>
          </a:xfrm>
        </p:spPr>
        <p:txBody>
          <a:bodyPr vert="horz" lIns="91440" tIns="45720" rIns="91440" bIns="45720" rtlCol="0" anchor="ctr">
            <a:normAutofit/>
          </a:bodyPr>
          <a:lstStyle/>
          <a:p>
            <a:pPr marL="0" marR="0" lvl="0" indent="0" algn="ctr" defTabSz="914377" rtl="0" eaLnBrk="1" fontAlgn="auto" latinLnBrk="0" hangingPunct="1">
              <a:lnSpc>
                <a:spcPct val="100000"/>
              </a:lnSpc>
              <a:spcBef>
                <a:spcPts val="0"/>
              </a:spcBef>
              <a:spcAft>
                <a:spcPts val="600"/>
              </a:spcAft>
              <a:buClrTx/>
              <a:buSzTx/>
              <a:buFontTx/>
              <a:buNone/>
              <a:tabLst/>
              <a:defRPr/>
            </a:pPr>
            <a:fld id="{6EE9A870-9273-429B-A1C0-796FD47CEA01}" type="slidenum">
              <a:rPr kumimoji="0" lang="en-US" sz="1200" b="1"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t>22</a:t>
            </a:fld>
            <a:endParaRPr kumimoji="0" lang="en-US" sz="1200" b="1"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xmlns="" id="{C9A1517D-65C6-4C46-964B-FD71161CFE0C}"/>
              </a:ext>
            </a:extLst>
          </p:cNvPr>
          <p:cNvSpPr txBox="1"/>
          <p:nvPr/>
        </p:nvSpPr>
        <p:spPr>
          <a:xfrm>
            <a:off x="1255336" y="1587891"/>
            <a:ext cx="9538355"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C00000"/>
                </a:solidFill>
                <a:effectLst/>
                <a:uLnTx/>
                <a:uFillTx/>
                <a:latin typeface="Calibri" panose="020F0502020204030204"/>
                <a:ea typeface="+mn-ea"/>
                <a:cs typeface="+mn-cs"/>
              </a:rPr>
              <a:t>P &amp; A’s</a:t>
            </a:r>
          </a:p>
        </p:txBody>
      </p:sp>
      <p:sp>
        <p:nvSpPr>
          <p:cNvPr id="5" name="Rectangle 4">
            <a:extLst>
              <a:ext uri="{FF2B5EF4-FFF2-40B4-BE49-F238E27FC236}">
                <a16:creationId xmlns:a16="http://schemas.microsoft.com/office/drawing/2014/main" xmlns="" id="{C772129F-E030-4912-A00D-6774F60D918C}"/>
              </a:ext>
            </a:extLst>
          </p:cNvPr>
          <p:cNvSpPr/>
          <p:nvPr/>
        </p:nvSpPr>
        <p:spPr>
          <a:xfrm>
            <a:off x="820132" y="2234222"/>
            <a:ext cx="10510887" cy="4057521"/>
          </a:xfrm>
          <a:prstGeom prst="rect">
            <a:avLst/>
          </a:prstGeom>
        </p:spPr>
        <p:txBody>
          <a:bodyPr wrap="square">
            <a:spAutoFit/>
          </a:bodyPr>
          <a:lstStyle/>
          <a:p>
            <a:pPr lvl="0" defTabSz="914377">
              <a:lnSpc>
                <a:spcPct val="90000"/>
              </a:lnSpc>
              <a:spcBef>
                <a:spcPts val="1000"/>
              </a:spcBef>
            </a:pPr>
            <a:r>
              <a:rPr lang="en-US" sz="2000" dirty="0">
                <a:solidFill>
                  <a:prstClr val="black"/>
                </a:solidFill>
              </a:rPr>
              <a:t>Amongst other things, each state’s P&amp;A is required to:</a:t>
            </a:r>
          </a:p>
          <a:p>
            <a:pPr marL="228594" lvl="0" indent="-228594" defTabSz="914377">
              <a:lnSpc>
                <a:spcPct val="90000"/>
              </a:lnSpc>
              <a:spcBef>
                <a:spcPts val="1000"/>
              </a:spcBef>
              <a:buFont typeface="Arial" panose="020B0604020202020204" pitchFamily="34" charset="0"/>
              <a:buChar char="•"/>
            </a:pPr>
            <a:r>
              <a:rPr lang="en-US" sz="2000" dirty="0">
                <a:solidFill>
                  <a:prstClr val="black"/>
                </a:solidFill>
              </a:rPr>
              <a:t>“ensure the protection of, and advocacy for, the rights of [DD] individuals . . . who are or who may be eligible for treatment, services, or habilitation.”  </a:t>
            </a:r>
            <a:r>
              <a:rPr lang="en-US" sz="2000" i="1" dirty="0">
                <a:solidFill>
                  <a:prstClr val="black"/>
                </a:solidFill>
              </a:rPr>
              <a:t>Id</a:t>
            </a:r>
            <a:r>
              <a:rPr lang="en-US" sz="2000" dirty="0">
                <a:solidFill>
                  <a:prstClr val="black"/>
                </a:solidFill>
              </a:rPr>
              <a:t>. at § 15043(a)(2)(A)(i).</a:t>
            </a:r>
          </a:p>
          <a:p>
            <a:pPr marL="228594" lvl="0" indent="-228594" defTabSz="914377">
              <a:lnSpc>
                <a:spcPct val="90000"/>
              </a:lnSpc>
              <a:spcBef>
                <a:spcPts val="1000"/>
              </a:spcBef>
              <a:buFont typeface="Arial" panose="020B0604020202020204" pitchFamily="34" charset="0"/>
              <a:buChar char="•"/>
            </a:pPr>
            <a:r>
              <a:rPr lang="en-US" sz="2000" dirty="0">
                <a:solidFill>
                  <a:prstClr val="black"/>
                </a:solidFill>
              </a:rPr>
              <a:t>“provide information on and referral to programs and services addressing the needs of individuals with developmental disabilities.”  </a:t>
            </a:r>
            <a:r>
              <a:rPr lang="en-US" sz="2000" i="1" dirty="0">
                <a:solidFill>
                  <a:prstClr val="black"/>
                </a:solidFill>
              </a:rPr>
              <a:t>Id</a:t>
            </a:r>
            <a:r>
              <a:rPr lang="en-US" sz="2000" dirty="0">
                <a:solidFill>
                  <a:prstClr val="black"/>
                </a:solidFill>
              </a:rPr>
              <a:t>. at (ii).</a:t>
            </a:r>
          </a:p>
          <a:p>
            <a:pPr marL="228594" lvl="0" indent="-228594" defTabSz="914377">
              <a:lnSpc>
                <a:spcPct val="90000"/>
              </a:lnSpc>
              <a:spcBef>
                <a:spcPts val="1000"/>
              </a:spcBef>
              <a:buFont typeface="Arial" panose="020B0604020202020204" pitchFamily="34" charset="0"/>
              <a:buChar char="•"/>
            </a:pPr>
            <a:r>
              <a:rPr lang="en-US" sz="2000" dirty="0">
                <a:solidFill>
                  <a:prstClr val="black"/>
                </a:solidFill>
              </a:rPr>
              <a:t>annually submit to HHS a list of “goals and priorities developed through data driven strategic planning.”  </a:t>
            </a:r>
            <a:r>
              <a:rPr lang="en-US" sz="2000" i="1" dirty="0">
                <a:solidFill>
                  <a:prstClr val="black"/>
                </a:solidFill>
              </a:rPr>
              <a:t>Id</a:t>
            </a:r>
            <a:r>
              <a:rPr lang="en-US" sz="2000" dirty="0">
                <a:solidFill>
                  <a:prstClr val="black"/>
                </a:solidFill>
              </a:rPr>
              <a:t>. at (a)(2)(C).</a:t>
            </a:r>
          </a:p>
          <a:p>
            <a:pPr marL="228594" lvl="0" indent="-228594" defTabSz="914377">
              <a:lnSpc>
                <a:spcPct val="90000"/>
              </a:lnSpc>
              <a:spcBef>
                <a:spcPts val="1000"/>
              </a:spcBef>
              <a:buFont typeface="Arial" panose="020B0604020202020204" pitchFamily="34" charset="0"/>
              <a:buChar char="•"/>
            </a:pPr>
            <a:r>
              <a:rPr lang="en-US" sz="2000" dirty="0">
                <a:solidFill>
                  <a:prstClr val="black"/>
                </a:solidFill>
              </a:rPr>
              <a:t>annually allow the public and individuals with DD an opportunity to comment on the P&amp;A’s goals and priorities.  </a:t>
            </a:r>
            <a:r>
              <a:rPr lang="en-US" sz="2000" i="1" dirty="0">
                <a:solidFill>
                  <a:prstClr val="black"/>
                </a:solidFill>
              </a:rPr>
              <a:t>Id</a:t>
            </a:r>
            <a:r>
              <a:rPr lang="en-US" sz="2000" dirty="0">
                <a:solidFill>
                  <a:prstClr val="black"/>
                </a:solidFill>
              </a:rPr>
              <a:t>. at (a)(2)(D). </a:t>
            </a:r>
          </a:p>
          <a:p>
            <a:pPr marL="228594" lvl="0" indent="-228594" defTabSz="914377">
              <a:lnSpc>
                <a:spcPct val="90000"/>
              </a:lnSpc>
              <a:spcBef>
                <a:spcPts val="1000"/>
              </a:spcBef>
              <a:buFont typeface="Arial" panose="020B0604020202020204" pitchFamily="34" charset="0"/>
              <a:buChar char="•"/>
            </a:pPr>
            <a:r>
              <a:rPr lang="en-US" sz="2000" dirty="0">
                <a:solidFill>
                  <a:prstClr val="black"/>
                </a:solidFill>
              </a:rPr>
              <a:t>“establish a grievance procedure for clients or prospective clients of the system to ensure that individuals with developmental disabilities have full access to services of the system.”  </a:t>
            </a:r>
            <a:r>
              <a:rPr lang="en-US" sz="2000" i="1" dirty="0">
                <a:solidFill>
                  <a:prstClr val="black"/>
                </a:solidFill>
              </a:rPr>
              <a:t>Id</a:t>
            </a:r>
            <a:r>
              <a:rPr lang="en-US" sz="2000" dirty="0">
                <a:solidFill>
                  <a:prstClr val="black"/>
                </a:solidFill>
              </a:rPr>
              <a:t>. at (a)(2)(E).</a:t>
            </a:r>
          </a:p>
        </p:txBody>
      </p:sp>
    </p:spTree>
    <p:extLst>
      <p:ext uri="{BB962C8B-B14F-4D97-AF65-F5344CB8AC3E}">
        <p14:creationId xmlns:p14="http://schemas.microsoft.com/office/powerpoint/2010/main" val="39848730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500448E-2C4B-4E01-8616-86734341C591}"/>
              </a:ext>
            </a:extLst>
          </p:cNvPr>
          <p:cNvSpPr>
            <a:spLocks noGrp="1"/>
          </p:cNvSpPr>
          <p:nvPr>
            <p:ph idx="1"/>
          </p:nvPr>
        </p:nvSpPr>
        <p:spPr>
          <a:xfrm>
            <a:off x="919018" y="1514764"/>
            <a:ext cx="10515600" cy="2732771"/>
          </a:xfrm>
        </p:spPr>
        <p:txBody>
          <a:bodyPr>
            <a:normAutofit/>
          </a:bodyPr>
          <a:lstStyle/>
          <a:p>
            <a:pPr marL="0" indent="0">
              <a:buNone/>
            </a:pPr>
            <a:r>
              <a:rPr lang="en-US" dirty="0"/>
              <a:t>The DD Act also requires that a P&amp;A have a governing board “composed of members who broadly represent . . . the needs of individuals served by the system”  </a:t>
            </a:r>
            <a:r>
              <a:rPr lang="en-US" i="1" dirty="0"/>
              <a:t>Id</a:t>
            </a:r>
            <a:r>
              <a:rPr lang="en-US" dirty="0"/>
              <a:t>. at § 15044(a).  The majority of its members “shall” be “individuals with disabilities (or their guardians) . . . who are eligible for services . . . through the system.”  </a:t>
            </a:r>
            <a:r>
              <a:rPr lang="en-US" i="1" dirty="0"/>
              <a:t>Id</a:t>
            </a:r>
            <a:r>
              <a:rPr lang="en-US" dirty="0"/>
              <a:t>.</a:t>
            </a:r>
          </a:p>
          <a:p>
            <a:pPr marL="0" lvl="0" indent="0">
              <a:buNone/>
            </a:pPr>
            <a:endParaRPr lang="en-US" dirty="0"/>
          </a:p>
        </p:txBody>
      </p:sp>
      <p:sp>
        <p:nvSpPr>
          <p:cNvPr id="4" name="Footer Placeholder 3">
            <a:extLst>
              <a:ext uri="{FF2B5EF4-FFF2-40B4-BE49-F238E27FC236}">
                <a16:creationId xmlns:a16="http://schemas.microsoft.com/office/drawing/2014/main" xmlns="" id="{E858CC3D-9D16-4640-AD87-03D6BE2260A2}"/>
              </a:ext>
            </a:extLst>
          </p:cNvPr>
          <p:cNvSpPr>
            <a:spLocks noGrp="1"/>
          </p:cNvSpPr>
          <p:nvPr>
            <p:ph type="ftr" sz="quarter" idx="11"/>
          </p:nvPr>
        </p:nvSpPr>
        <p:spPr/>
        <p:txBody>
          <a:bodyPr/>
          <a:lstStyle/>
          <a:p>
            <a:fld id="{15E88A69-9A20-4F2E-BE62-A95EC7C1F09C}" type="slidenum">
              <a:rPr lang="en-US" smtClean="0"/>
              <a:t>23</a:t>
            </a:fld>
            <a:endParaRPr lang="en-US" dirty="0"/>
          </a:p>
        </p:txBody>
      </p:sp>
      <p:sp>
        <p:nvSpPr>
          <p:cNvPr id="10" name="TextBox 9">
            <a:extLst>
              <a:ext uri="{FF2B5EF4-FFF2-40B4-BE49-F238E27FC236}">
                <a16:creationId xmlns:a16="http://schemas.microsoft.com/office/drawing/2014/main" xmlns="" id="{ED9FEAD2-0FE0-4308-95C5-316286080A40}"/>
              </a:ext>
            </a:extLst>
          </p:cNvPr>
          <p:cNvSpPr txBox="1"/>
          <p:nvPr/>
        </p:nvSpPr>
        <p:spPr>
          <a:xfrm>
            <a:off x="0" y="584288"/>
            <a:ext cx="12192000" cy="744836"/>
          </a:xfrm>
          <a:prstGeom prst="rect">
            <a:avLst/>
          </a:prstGeom>
          <a:solidFill>
            <a:schemeClr val="tx1"/>
          </a:solidFill>
        </p:spPr>
        <p:txBody>
          <a:bodyPr vert="horz" lIns="91440" tIns="45720" rIns="91440" bIns="45720" rtlCol="0" anchor="ctr">
            <a:normAutofit/>
          </a:bodyPr>
          <a:lstStyle/>
          <a:p>
            <a:pPr marL="0" marR="0" lvl="0" indent="0" algn="l" defTabSz="914377" rtl="0" eaLnBrk="1" fontAlgn="auto" latinLnBrk="0" hangingPunct="1">
              <a:lnSpc>
                <a:spcPct val="90000"/>
              </a:lnSpc>
              <a:spcBef>
                <a:spcPct val="0"/>
              </a:spcBef>
              <a:spcAft>
                <a:spcPts val="600"/>
              </a:spcAft>
              <a:buClrTx/>
              <a:buSzTx/>
              <a:buFontTx/>
              <a:buNone/>
              <a:tabLst/>
              <a:defRPr/>
            </a:pPr>
            <a:r>
              <a:rPr kumimoji="0" lang="en-US" sz="2400" b="1" i="1"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2400" b="1" i="1" u="sng" strike="noStrike" kern="1200" cap="none" spc="0" normalizeH="0" baseline="0" noProof="0" dirty="0">
                <a:ln>
                  <a:noFill/>
                </a:ln>
                <a:solidFill>
                  <a:prstClr val="white"/>
                </a:solidFill>
                <a:effectLst/>
                <a:uLnTx/>
                <a:uFillTx/>
                <a:latin typeface="Calibri" panose="020F0502020204030204"/>
                <a:ea typeface="+mn-ea"/>
                <a:cs typeface="+mn-cs"/>
              </a:rPr>
              <a:t>P &amp; A’s</a:t>
            </a:r>
          </a:p>
        </p:txBody>
      </p:sp>
      <p:pic>
        <p:nvPicPr>
          <p:cNvPr id="13" name="Content Placeholder 5" descr="A close up of a sign&#10;&#10;Description generated with high confidence">
            <a:extLst>
              <a:ext uri="{FF2B5EF4-FFF2-40B4-BE49-F238E27FC236}">
                <a16:creationId xmlns:a16="http://schemas.microsoft.com/office/drawing/2014/main" xmlns="" id="{7469EDDD-6F3A-4BD5-8AA1-FFF886799FDB}"/>
              </a:ext>
            </a:extLst>
          </p:cNvPr>
          <p:cNvPicPr>
            <a:picLocks noChangeAspect="1"/>
          </p:cNvPicPr>
          <p:nvPr/>
        </p:nvPicPr>
        <p:blipFill rotWithShape="1">
          <a:blip r:embed="rId2">
            <a:extLst>
              <a:ext uri="{28A0092B-C50C-407E-A947-70E740481C1C}">
                <a14:useLocalDpi xmlns:a14="http://schemas.microsoft.com/office/drawing/2010/main" val="0"/>
              </a:ext>
            </a:extLst>
          </a:blip>
          <a:srcRect r="1993" b="26621"/>
          <a:stretch/>
        </p:blipFill>
        <p:spPr>
          <a:xfrm>
            <a:off x="9709255" y="4917597"/>
            <a:ext cx="1891617" cy="1438757"/>
          </a:xfrm>
          <a:prstGeom prst="rect">
            <a:avLst/>
          </a:prstGeom>
        </p:spPr>
      </p:pic>
    </p:spTree>
    <p:extLst>
      <p:ext uri="{BB962C8B-B14F-4D97-AF65-F5344CB8AC3E}">
        <p14:creationId xmlns:p14="http://schemas.microsoft.com/office/powerpoint/2010/main" val="24468615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FC0D5E7-E4B4-42E8-BD77-260073C4252F}"/>
              </a:ext>
            </a:extLst>
          </p:cNvPr>
          <p:cNvSpPr>
            <a:spLocks noGrp="1"/>
          </p:cNvSpPr>
          <p:nvPr>
            <p:ph type="title"/>
          </p:nvPr>
        </p:nvSpPr>
        <p:spPr>
          <a:xfrm>
            <a:off x="838200" y="365125"/>
            <a:ext cx="3698966" cy="1325563"/>
          </a:xfrm>
        </p:spPr>
        <p:txBody>
          <a:bodyPr/>
          <a:lstStyle/>
          <a:p>
            <a:r>
              <a:rPr lang="en-US" altLang="en-US" b="1" dirty="0">
                <a:effectLst>
                  <a:outerShdw blurRad="38100" dist="38100" dir="2700000" algn="tl">
                    <a:srgbClr val="000000">
                      <a:alpha val="43137"/>
                    </a:srgbClr>
                  </a:outerShdw>
                </a:effectLst>
                <a:latin typeface="+mn-lt"/>
                <a:ea typeface="+mn-ea"/>
                <a:cs typeface="+mn-cs"/>
              </a:rPr>
              <a:t>What to Do?</a:t>
            </a:r>
            <a:br>
              <a:rPr lang="en-US" altLang="en-US" b="1" dirty="0">
                <a:effectLst>
                  <a:outerShdw blurRad="38100" dist="38100" dir="2700000" algn="tl">
                    <a:srgbClr val="000000">
                      <a:alpha val="43137"/>
                    </a:srgbClr>
                  </a:outerShdw>
                </a:effectLst>
                <a:latin typeface="+mn-lt"/>
                <a:ea typeface="+mn-ea"/>
                <a:cs typeface="+mn-cs"/>
              </a:rPr>
            </a:br>
            <a:endParaRPr lang="en-US" b="1" dirty="0">
              <a:effectLst>
                <a:outerShdw blurRad="38100" dist="38100" dir="2700000" algn="tl">
                  <a:srgbClr val="000000">
                    <a:alpha val="43137"/>
                  </a:srgbClr>
                </a:outerShdw>
              </a:effectLst>
              <a:latin typeface="+mn-lt"/>
              <a:ea typeface="+mn-ea"/>
              <a:cs typeface="+mn-cs"/>
            </a:endParaRPr>
          </a:p>
        </p:txBody>
      </p:sp>
      <p:sp>
        <p:nvSpPr>
          <p:cNvPr id="4" name="Footer Placeholder 3">
            <a:extLst>
              <a:ext uri="{FF2B5EF4-FFF2-40B4-BE49-F238E27FC236}">
                <a16:creationId xmlns:a16="http://schemas.microsoft.com/office/drawing/2014/main" xmlns="" id="{9377D14F-1B6C-439D-991A-BAAB96733501}"/>
              </a:ext>
            </a:extLst>
          </p:cNvPr>
          <p:cNvSpPr>
            <a:spLocks noGrp="1"/>
          </p:cNvSpPr>
          <p:nvPr>
            <p:ph type="ftr" sz="quarter" idx="11"/>
          </p:nvPr>
        </p:nvSpPr>
        <p:spPr/>
        <p:txBody>
          <a:bodyPr/>
          <a:lstStyle/>
          <a:p>
            <a:fld id="{82A2FF34-FAD0-4EFA-9381-36DAEBFDBCD8}" type="slidenum">
              <a:rPr lang="en-US" smtClean="0"/>
              <a:t>24</a:t>
            </a:fld>
            <a:endParaRPr lang="en-US" dirty="0"/>
          </a:p>
        </p:txBody>
      </p:sp>
      <p:pic>
        <p:nvPicPr>
          <p:cNvPr id="5" name="Content Placeholder 4" descr="A picture containing object&#10;&#10;Description generated with high confidence">
            <a:extLst>
              <a:ext uri="{FF2B5EF4-FFF2-40B4-BE49-F238E27FC236}">
                <a16:creationId xmlns:a16="http://schemas.microsoft.com/office/drawing/2014/main" xmlns="" id="{ACEE7B8D-D76B-4506-9932-B55CAAA1C1D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32439" y="709291"/>
            <a:ext cx="3620961" cy="5439417"/>
          </a:xfrm>
          <a:prstGeom prst="rect">
            <a:avLst/>
          </a:prstGeom>
          <a:ln w="38100">
            <a:solidFill>
              <a:schemeClr val="tx1"/>
            </a:solidFill>
          </a:ln>
        </p:spPr>
      </p:pic>
    </p:spTree>
    <p:extLst>
      <p:ext uri="{BB962C8B-B14F-4D97-AF65-F5344CB8AC3E}">
        <p14:creationId xmlns:p14="http://schemas.microsoft.com/office/powerpoint/2010/main" val="20428892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xmlns="" id="{037CF30E-F9EA-4886-9949-0E9AB2A49228}"/>
              </a:ext>
            </a:extLst>
          </p:cNvPr>
          <p:cNvSpPr>
            <a:spLocks noGrp="1"/>
          </p:cNvSpPr>
          <p:nvPr>
            <p:ph type="title"/>
          </p:nvPr>
        </p:nvSpPr>
        <p:spPr>
          <a:xfrm>
            <a:off x="2300394" y="383669"/>
            <a:ext cx="7666037" cy="573087"/>
          </a:xfrm>
        </p:spPr>
        <p:txBody>
          <a:bodyPr>
            <a:noAutofit/>
          </a:bodyPr>
          <a:lstStyle/>
          <a:p>
            <a:r>
              <a:rPr lang="en-US" altLang="en-US" b="1" dirty="0">
                <a:effectLst>
                  <a:outerShdw blurRad="38100" dist="38100" dir="2700000" algn="tl">
                    <a:srgbClr val="000000">
                      <a:alpha val="43137"/>
                    </a:srgbClr>
                  </a:outerShdw>
                </a:effectLst>
                <a:latin typeface="+mn-lt"/>
                <a:ea typeface="+mn-ea"/>
                <a:cs typeface="+mn-cs"/>
              </a:rPr>
              <a:t>Buzz Words</a:t>
            </a:r>
          </a:p>
        </p:txBody>
      </p:sp>
      <p:sp>
        <p:nvSpPr>
          <p:cNvPr id="18435" name="Content Placeholder 2">
            <a:extLst>
              <a:ext uri="{FF2B5EF4-FFF2-40B4-BE49-F238E27FC236}">
                <a16:creationId xmlns:a16="http://schemas.microsoft.com/office/drawing/2014/main" xmlns="" id="{1CBDB44C-D748-47A6-A9AE-6930DA74AD7B}"/>
              </a:ext>
            </a:extLst>
          </p:cNvPr>
          <p:cNvSpPr txBox="1">
            <a:spLocks/>
          </p:cNvSpPr>
          <p:nvPr/>
        </p:nvSpPr>
        <p:spPr bwMode="auto">
          <a:xfrm>
            <a:off x="1885155" y="1794163"/>
            <a:ext cx="8496517" cy="4551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273050">
              <a:spcBef>
                <a:spcPct val="20000"/>
              </a:spcBef>
              <a:buClr>
                <a:schemeClr val="accent1"/>
              </a:buClr>
              <a:buSzPct val="76000"/>
              <a:buFont typeface="Wingdings 2" panose="05020102010507070707" pitchFamily="18" charset="2"/>
              <a:buChar char=""/>
              <a:defRPr sz="2400">
                <a:solidFill>
                  <a:schemeClr val="tx2"/>
                </a:solidFill>
                <a:latin typeface="Century Gothic" panose="020B0502020202020204" pitchFamily="34" charset="0"/>
              </a:defRPr>
            </a:lvl1pPr>
            <a:lvl2pPr marL="639763" indent="-273050">
              <a:spcBef>
                <a:spcPct val="20000"/>
              </a:spcBef>
              <a:buClr>
                <a:schemeClr val="accent1"/>
              </a:buClr>
              <a:buSzPct val="76000"/>
              <a:buFont typeface="Wingdings 2" panose="05020102010507070707" pitchFamily="18" charset="2"/>
              <a:buChar char=""/>
              <a:defRPr sz="2200">
                <a:solidFill>
                  <a:schemeClr val="tx2"/>
                </a:solidFill>
                <a:latin typeface="Century Gothic" panose="020B0502020202020204" pitchFamily="34" charset="0"/>
              </a:defRPr>
            </a:lvl2pPr>
            <a:lvl3pPr indent="-228600">
              <a:spcBef>
                <a:spcPct val="20000"/>
              </a:spcBef>
              <a:buClr>
                <a:schemeClr val="accent1"/>
              </a:buClr>
              <a:buSzPct val="76000"/>
              <a:buFont typeface="Wingdings 2" panose="05020102010507070707" pitchFamily="18" charset="2"/>
              <a:buChar char=""/>
              <a:defRPr sz="2000">
                <a:solidFill>
                  <a:schemeClr val="tx2"/>
                </a:solidFill>
                <a:latin typeface="Century Gothic" panose="020B0502020202020204" pitchFamily="34" charset="0"/>
              </a:defRPr>
            </a:lvl3pPr>
            <a:lvl4pPr marL="1123950" indent="-228600">
              <a:spcBef>
                <a:spcPct val="20000"/>
              </a:spcBef>
              <a:buClr>
                <a:schemeClr val="accent1"/>
              </a:buClr>
              <a:buSzPct val="76000"/>
              <a:buFont typeface="Wingdings 2" panose="05020102010507070707" pitchFamily="18" charset="2"/>
              <a:buChar char=""/>
              <a:defRPr>
                <a:solidFill>
                  <a:schemeClr val="tx2"/>
                </a:solidFill>
                <a:latin typeface="Century Gothic" panose="020B0502020202020204" pitchFamily="34" charset="0"/>
              </a:defRPr>
            </a:lvl4pPr>
            <a:lvl5pPr marL="1325563" indent="-228600">
              <a:spcBef>
                <a:spcPct val="20000"/>
              </a:spcBef>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5pPr>
            <a:lvl6pPr marL="1782763"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6pPr>
            <a:lvl7pPr marL="2239963"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7pPr>
            <a:lvl8pPr marL="2697163"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8pPr>
            <a:lvl9pPr marL="3154363" indent="-228600" eaLnBrk="0" fontAlgn="base" hangingPunct="0">
              <a:spcBef>
                <a:spcPct val="20000"/>
              </a:spcBef>
              <a:spcAft>
                <a:spcPct val="0"/>
              </a:spcAft>
              <a:buClr>
                <a:schemeClr val="accent1"/>
              </a:buClr>
              <a:buSzPct val="76000"/>
              <a:buFont typeface="Wingdings 2" panose="05020102010507070707" pitchFamily="18" charset="2"/>
              <a:buChar char=""/>
              <a:defRPr sz="1600">
                <a:solidFill>
                  <a:schemeClr val="tx2"/>
                </a:solidFill>
                <a:latin typeface="Century Gothic" panose="020B0502020202020204" pitchFamily="34" charset="0"/>
              </a:defRPr>
            </a:lvl9pPr>
          </a:lstStyle>
          <a:p>
            <a:pPr eaLnBrk="1" hangingPunct="1">
              <a:buFont typeface="Wingdings" panose="05000000000000000000" pitchFamily="2" charset="2"/>
              <a:buNone/>
            </a:pPr>
            <a:r>
              <a:rPr lang="en-US" altLang="en-US" b="1" dirty="0"/>
              <a:t>			</a:t>
            </a:r>
            <a:r>
              <a:rPr lang="en-US" altLang="en-US" b="1" u="sng" dirty="0"/>
              <a:t>“Institution” vs. “Community”</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					</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b="1" dirty="0"/>
              <a:t>			</a:t>
            </a:r>
            <a:r>
              <a:rPr lang="en-US" altLang="en-US" b="1" u="sng" dirty="0"/>
              <a:t>“Segregate” vs. “Integrate”</a:t>
            </a:r>
          </a:p>
          <a:p>
            <a:pPr eaLnBrk="1" hangingPunct="1">
              <a:buFont typeface="Wingdings" panose="05000000000000000000" pitchFamily="2" charset="2"/>
              <a:buNone/>
            </a:pPr>
            <a:endParaRPr lang="en-US" altLang="en-US" dirty="0"/>
          </a:p>
          <a:p>
            <a:pPr eaLnBrk="1" hangingPunct="1">
              <a:buFont typeface="Wingdings" panose="05000000000000000000" pitchFamily="2" charset="2"/>
              <a:buNone/>
            </a:pPr>
            <a:r>
              <a:rPr lang="en-US" altLang="en-US" dirty="0"/>
              <a:t>					 </a:t>
            </a:r>
          </a:p>
        </p:txBody>
      </p:sp>
      <p:pic>
        <p:nvPicPr>
          <p:cNvPr id="18436" name="Picture 3">
            <a:extLst>
              <a:ext uri="{FF2B5EF4-FFF2-40B4-BE49-F238E27FC236}">
                <a16:creationId xmlns:a16="http://schemas.microsoft.com/office/drawing/2014/main" xmlns="" id="{C4BE62AE-3110-4FA6-A105-D0C5FC7D30B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74635" y="2301291"/>
            <a:ext cx="1249703" cy="1446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4">
            <a:extLst>
              <a:ext uri="{FF2B5EF4-FFF2-40B4-BE49-F238E27FC236}">
                <a16:creationId xmlns:a16="http://schemas.microsoft.com/office/drawing/2014/main" xmlns="" id="{921C27B5-E86E-4D3A-86EA-F34528D1256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89156" y="2335842"/>
            <a:ext cx="1557275" cy="1377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6">
            <a:extLst>
              <a:ext uri="{FF2B5EF4-FFF2-40B4-BE49-F238E27FC236}">
                <a16:creationId xmlns:a16="http://schemas.microsoft.com/office/drawing/2014/main" xmlns="" id="{4BF9E8C3-DF99-45A7-B3B1-D83107E3014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74635" y="4626272"/>
            <a:ext cx="1714363" cy="1226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11">
            <a:extLst>
              <a:ext uri="{FF2B5EF4-FFF2-40B4-BE49-F238E27FC236}">
                <a16:creationId xmlns:a16="http://schemas.microsoft.com/office/drawing/2014/main" xmlns="" id="{F6EB5461-127E-482B-9DA0-E689D133CB8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58782" y="4502095"/>
            <a:ext cx="1747958" cy="1474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xmlns="" id="{369E1E3B-405E-466F-871F-0EC4B4FDDCA1}"/>
              </a:ext>
            </a:extLst>
          </p:cNvPr>
          <p:cNvSpPr txBox="1"/>
          <p:nvPr/>
        </p:nvSpPr>
        <p:spPr>
          <a:xfrm>
            <a:off x="5703974" y="2655276"/>
            <a:ext cx="558800" cy="369332"/>
          </a:xfrm>
          <a:prstGeom prst="rect">
            <a:avLst/>
          </a:prstGeom>
          <a:noFill/>
        </p:spPr>
        <p:txBody>
          <a:bodyPr wrap="square" rtlCol="0">
            <a:spAutoFit/>
          </a:bodyPr>
          <a:lstStyle/>
          <a:p>
            <a:r>
              <a:rPr lang="en-US" dirty="0"/>
              <a:t>VS.</a:t>
            </a:r>
          </a:p>
        </p:txBody>
      </p:sp>
      <p:sp>
        <p:nvSpPr>
          <p:cNvPr id="11" name="TextBox 10">
            <a:extLst>
              <a:ext uri="{FF2B5EF4-FFF2-40B4-BE49-F238E27FC236}">
                <a16:creationId xmlns:a16="http://schemas.microsoft.com/office/drawing/2014/main" xmlns="" id="{AC5FABAE-4AE7-4493-843F-D93C1EBD9FD6}"/>
              </a:ext>
            </a:extLst>
          </p:cNvPr>
          <p:cNvSpPr txBox="1"/>
          <p:nvPr/>
        </p:nvSpPr>
        <p:spPr>
          <a:xfrm>
            <a:off x="5705772" y="5100970"/>
            <a:ext cx="558799" cy="369332"/>
          </a:xfrm>
          <a:prstGeom prst="rect">
            <a:avLst/>
          </a:prstGeom>
          <a:noFill/>
        </p:spPr>
        <p:txBody>
          <a:bodyPr wrap="square" rtlCol="0">
            <a:spAutoFit/>
          </a:bodyPr>
          <a:lstStyle/>
          <a:p>
            <a:r>
              <a:rPr lang="en-US" dirty="0"/>
              <a:t>VS.</a:t>
            </a:r>
          </a:p>
        </p:txBody>
      </p:sp>
      <p:sp>
        <p:nvSpPr>
          <p:cNvPr id="3" name="Footer Placeholder 2">
            <a:extLst>
              <a:ext uri="{FF2B5EF4-FFF2-40B4-BE49-F238E27FC236}">
                <a16:creationId xmlns:a16="http://schemas.microsoft.com/office/drawing/2014/main" xmlns="" id="{6FBF3116-35F4-4C85-834E-A5AC152166C5}"/>
              </a:ext>
            </a:extLst>
          </p:cNvPr>
          <p:cNvSpPr>
            <a:spLocks noGrp="1"/>
          </p:cNvSpPr>
          <p:nvPr>
            <p:ph type="ftr" sz="quarter" idx="11"/>
          </p:nvPr>
        </p:nvSpPr>
        <p:spPr/>
        <p:txBody>
          <a:bodyPr/>
          <a:lstStyle/>
          <a:p>
            <a:fld id="{EDE1BF5D-603D-4C54-94E6-6F8D88DF2FF6}" type="slidenum">
              <a:rPr lang="en-US" smtClean="0"/>
              <a:t>25</a:t>
            </a:fld>
            <a:endParaRPr lang="en-US" dirty="0"/>
          </a:p>
        </p:txBody>
      </p:sp>
      <p:pic>
        <p:nvPicPr>
          <p:cNvPr id="12" name="Picture 11" descr="A picture containing object&#10;&#10;Description generated with high confidence">
            <a:extLst>
              <a:ext uri="{FF2B5EF4-FFF2-40B4-BE49-F238E27FC236}">
                <a16:creationId xmlns:a16="http://schemas.microsoft.com/office/drawing/2014/main" xmlns="" id="{9EE99F52-7279-4E45-A448-71BF90F31BA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2712" y="903893"/>
            <a:ext cx="822807" cy="1236023"/>
          </a:xfrm>
          <a:prstGeom prst="rect">
            <a:avLst/>
          </a:prstGeom>
          <a:ln>
            <a:solidFill>
              <a:schemeClr val="tx1"/>
            </a:solidFill>
          </a:ln>
        </p:spPr>
      </p:pic>
      <p:sp>
        <p:nvSpPr>
          <p:cNvPr id="4" name="TextBox 3">
            <a:extLst>
              <a:ext uri="{FF2B5EF4-FFF2-40B4-BE49-F238E27FC236}">
                <a16:creationId xmlns:a16="http://schemas.microsoft.com/office/drawing/2014/main" xmlns="" id="{964A1392-A89C-4BE0-A81E-3C3CF6155D52}"/>
              </a:ext>
            </a:extLst>
          </p:cNvPr>
          <p:cNvSpPr txBox="1"/>
          <p:nvPr/>
        </p:nvSpPr>
        <p:spPr>
          <a:xfrm>
            <a:off x="314035" y="331083"/>
            <a:ext cx="1468583" cy="646331"/>
          </a:xfrm>
          <a:prstGeom prst="rect">
            <a:avLst/>
          </a:prstGeom>
          <a:noFill/>
        </p:spPr>
        <p:txBody>
          <a:bodyPr wrap="square" rtlCol="0">
            <a:spAutoFit/>
          </a:bodyPr>
          <a:lstStyle/>
          <a:p>
            <a:pPr algn="just"/>
            <a:r>
              <a:rPr lang="en-US" altLang="en-US" b="1" dirty="0"/>
              <a:t>What to Do?</a:t>
            </a:r>
          </a:p>
          <a:p>
            <a:pPr algn="just"/>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xmlns="" id="{E703ABDA-61D2-4056-AF38-CD2B67D3F247}"/>
              </a:ext>
            </a:extLst>
          </p:cNvPr>
          <p:cNvSpPr txBox="1">
            <a:spLocks/>
          </p:cNvSpPr>
          <p:nvPr/>
        </p:nvSpPr>
        <p:spPr bwMode="auto">
          <a:xfrm>
            <a:off x="4859864" y="6444879"/>
            <a:ext cx="2472271"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marL="0" algn="l" defTabSz="457200" rtl="0" eaLnBrk="1" latinLnBrk="0" hangingPunct="1">
              <a:spcBef>
                <a:spcPct val="20000"/>
              </a:spcBef>
              <a:buClr>
                <a:schemeClr val="accent1"/>
              </a:buClr>
              <a:buSzPct val="76000"/>
              <a:buFont typeface="Wingdings 2" panose="05020102010507070707" pitchFamily="18" charset="2"/>
              <a:buChar char=""/>
              <a:defRPr sz="2400" kern="1200">
                <a:solidFill>
                  <a:schemeClr val="tx2"/>
                </a:solidFill>
                <a:latin typeface="Century Gothic" panose="020B0502020202020204" pitchFamily="34" charset="0"/>
                <a:ea typeface="+mn-ea"/>
                <a:cs typeface="+mn-cs"/>
              </a:defRPr>
            </a:lvl1pPr>
            <a:lvl2pPr marL="742950" indent="-285750" algn="l" defTabSz="457200" rtl="0" eaLnBrk="1" latinLnBrk="0" hangingPunct="1">
              <a:spcBef>
                <a:spcPct val="20000"/>
              </a:spcBef>
              <a:buClr>
                <a:schemeClr val="accent1"/>
              </a:buClr>
              <a:buSzPct val="76000"/>
              <a:buFont typeface="Wingdings 2" panose="05020102010507070707" pitchFamily="18" charset="2"/>
              <a:buChar char=""/>
              <a:defRPr sz="2200" kern="1200">
                <a:solidFill>
                  <a:schemeClr val="tx2"/>
                </a:solidFill>
                <a:latin typeface="Century Gothic" panose="020B0502020202020204" pitchFamily="34" charset="0"/>
                <a:ea typeface="+mn-ea"/>
                <a:cs typeface="+mn-cs"/>
              </a:defRPr>
            </a:lvl2pPr>
            <a:lvl3pPr marL="1143000" indent="-228600" algn="l" defTabSz="457200" rtl="0" eaLnBrk="1" latinLnBrk="0" hangingPunct="1">
              <a:spcBef>
                <a:spcPct val="20000"/>
              </a:spcBef>
              <a:buClr>
                <a:schemeClr val="accent1"/>
              </a:buClr>
              <a:buSzPct val="76000"/>
              <a:buFont typeface="Wingdings 2" panose="05020102010507070707" pitchFamily="18" charset="2"/>
              <a:buChar char=""/>
              <a:defRPr sz="2000" kern="1200">
                <a:solidFill>
                  <a:schemeClr val="tx2"/>
                </a:solidFill>
                <a:latin typeface="Century Gothic" panose="020B0502020202020204" pitchFamily="34" charset="0"/>
                <a:ea typeface="+mn-ea"/>
                <a:cs typeface="+mn-cs"/>
              </a:defRPr>
            </a:lvl3pPr>
            <a:lvl4pPr marL="1600200" indent="-228600" algn="l" defTabSz="457200" rtl="0" eaLnBrk="1" latinLnBrk="0" hangingPunct="1">
              <a:spcBef>
                <a:spcPct val="20000"/>
              </a:spcBef>
              <a:buClr>
                <a:schemeClr val="accent1"/>
              </a:buClr>
              <a:buSzPct val="76000"/>
              <a:buFont typeface="Wingdings 2" panose="05020102010507070707" pitchFamily="18" charset="2"/>
              <a:buChar char=""/>
              <a:defRPr sz="1800" kern="1200">
                <a:solidFill>
                  <a:schemeClr val="tx2"/>
                </a:solidFill>
                <a:latin typeface="Century Gothic" panose="020B0502020202020204" pitchFamily="34" charset="0"/>
                <a:ea typeface="+mn-ea"/>
                <a:cs typeface="+mn-cs"/>
              </a:defRPr>
            </a:lvl4pPr>
            <a:lvl5pPr marL="2057400" indent="-228600" algn="l" defTabSz="457200" rtl="0" eaLnBrk="1" latinLnBrk="0" hangingPunct="1">
              <a:spcBef>
                <a:spcPct val="20000"/>
              </a:spcBef>
              <a:buClr>
                <a:schemeClr val="accent1"/>
              </a:buClr>
              <a:buSzPct val="76000"/>
              <a:buFont typeface="Wingdings 2" panose="05020102010507070707" pitchFamily="18" charset="2"/>
              <a:buChar char=""/>
              <a:defRPr sz="1600" kern="1200">
                <a:solidFill>
                  <a:schemeClr val="tx2"/>
                </a:solidFill>
                <a:latin typeface="Century Gothic" panose="020B0502020202020204" pitchFamily="34" charset="0"/>
                <a:ea typeface="+mn-ea"/>
                <a:cs typeface="+mn-cs"/>
              </a:defRPr>
            </a:lvl5pPr>
            <a:lvl6pPr marL="2514600" indent="-228600" algn="l" defTabSz="457200" rtl="0" eaLnBrk="0" fontAlgn="base" latinLnBrk="0"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Century Gothic" panose="020B0502020202020204" pitchFamily="34" charset="0"/>
                <a:ea typeface="+mn-ea"/>
                <a:cs typeface="+mn-cs"/>
              </a:defRPr>
            </a:lvl6pPr>
            <a:lvl7pPr marL="2971800" indent="-228600" algn="l" defTabSz="457200" rtl="0" eaLnBrk="0" fontAlgn="base" latinLnBrk="0"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Century Gothic" panose="020B0502020202020204" pitchFamily="34" charset="0"/>
                <a:ea typeface="+mn-ea"/>
                <a:cs typeface="+mn-cs"/>
              </a:defRPr>
            </a:lvl7pPr>
            <a:lvl8pPr marL="3429000" indent="-228600" algn="l" defTabSz="457200" rtl="0" eaLnBrk="0" fontAlgn="base" latinLnBrk="0"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Century Gothic" panose="020B0502020202020204" pitchFamily="34" charset="0"/>
                <a:ea typeface="+mn-ea"/>
                <a:cs typeface="+mn-cs"/>
              </a:defRPr>
            </a:lvl8pPr>
            <a:lvl9pPr marL="3886200" indent="-228600" algn="l" defTabSz="457200" rtl="0" eaLnBrk="0" fontAlgn="base" latinLnBrk="0" hangingPunct="0">
              <a:spcBef>
                <a:spcPct val="20000"/>
              </a:spcBef>
              <a:spcAft>
                <a:spcPct val="0"/>
              </a:spcAft>
              <a:buClr>
                <a:schemeClr val="accent1"/>
              </a:buClr>
              <a:buSzPct val="76000"/>
              <a:buFont typeface="Wingdings 2" panose="05020102010507070707" pitchFamily="18" charset="2"/>
              <a:buChar char=""/>
              <a:defRPr sz="1600" kern="1200">
                <a:solidFill>
                  <a:schemeClr val="tx2"/>
                </a:solidFill>
                <a:latin typeface="Century Gothic" panose="020B0502020202020204" pitchFamily="34" charset="0"/>
                <a:ea typeface="+mn-ea"/>
                <a:cs typeface="+mn-cs"/>
              </a:defRPr>
            </a:lvl9pPr>
          </a:lstStyle>
          <a:p>
            <a:pPr algn="ctr">
              <a:spcBef>
                <a:spcPct val="0"/>
              </a:spcBef>
              <a:buClrTx/>
              <a:buSzTx/>
              <a:buFontTx/>
              <a:buNone/>
            </a:pPr>
            <a:r>
              <a:rPr lang="en-US" altLang="en-US" sz="1200" dirty="0">
                <a:solidFill>
                  <a:srgbClr val="FEFEFE"/>
                </a:solidFill>
                <a:latin typeface="Arial" panose="020B0604020202020204" pitchFamily="34" charset="0"/>
                <a:cs typeface="Arial" panose="020B0604020202020204" pitchFamily="34" charset="0"/>
              </a:rPr>
              <a:t>4 </a:t>
            </a:r>
          </a:p>
        </p:txBody>
      </p:sp>
      <p:pic>
        <p:nvPicPr>
          <p:cNvPr id="4098" name="Picture 1" descr="image001">
            <a:extLst>
              <a:ext uri="{FF2B5EF4-FFF2-40B4-BE49-F238E27FC236}">
                <a16:creationId xmlns:a16="http://schemas.microsoft.com/office/drawing/2014/main" xmlns="" id="{A6B27407-B366-4A47-8A52-ED9B6E756E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7664" y="47996"/>
            <a:ext cx="4427444" cy="6273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xmlns="" id="{395DEA78-F443-4680-8D3C-9150C501E002}"/>
              </a:ext>
            </a:extLst>
          </p:cNvPr>
          <p:cNvSpPr>
            <a:spLocks noGrp="1"/>
          </p:cNvSpPr>
          <p:nvPr>
            <p:ph type="ftr" sz="quarter" idx="11"/>
          </p:nvPr>
        </p:nvSpPr>
        <p:spPr/>
        <p:txBody>
          <a:bodyPr/>
          <a:lstStyle/>
          <a:p>
            <a:fld id="{3C993471-0153-44D6-9468-E0EC473F8ECE}" type="slidenum">
              <a:rPr lang="en-US" smtClean="0"/>
              <a:t>26</a:t>
            </a:fld>
            <a:endParaRPr lang="en-US" dirty="0"/>
          </a:p>
        </p:txBody>
      </p:sp>
      <p:pic>
        <p:nvPicPr>
          <p:cNvPr id="8194" name="Picture 1" descr="image001">
            <a:extLst>
              <a:ext uri="{FF2B5EF4-FFF2-40B4-BE49-F238E27FC236}">
                <a16:creationId xmlns:a16="http://schemas.microsoft.com/office/drawing/2014/main" xmlns="" id="{2C826700-8F60-481A-9B40-1141377E1D3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0" y="2953471"/>
            <a:ext cx="3335888" cy="1505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1" descr="image001">
            <a:extLst>
              <a:ext uri="{FF2B5EF4-FFF2-40B4-BE49-F238E27FC236}">
                <a16:creationId xmlns:a16="http://schemas.microsoft.com/office/drawing/2014/main" xmlns="" id="{69325201-FE6A-45D9-834D-9A7CBE77C58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8994" y="3706235"/>
            <a:ext cx="6374596" cy="930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a:extLst>
              <a:ext uri="{FF2B5EF4-FFF2-40B4-BE49-F238E27FC236}">
                <a16:creationId xmlns:a16="http://schemas.microsoft.com/office/drawing/2014/main" xmlns="" id="{A48DC3A4-4B4C-43EC-A0BE-A2AE140C1D3C}"/>
              </a:ext>
            </a:extLst>
          </p:cNvPr>
          <p:cNvCxnSpPr/>
          <p:nvPr/>
        </p:nvCxnSpPr>
        <p:spPr>
          <a:xfrm flipH="1">
            <a:off x="6945745" y="4548908"/>
            <a:ext cx="1450110" cy="63269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xmlns="" id="{EFF2E295-8F48-4948-BFC8-8C97960B39E0}"/>
              </a:ext>
            </a:extLst>
          </p:cNvPr>
          <p:cNvCxnSpPr>
            <a:cxnSpLocks/>
          </p:cNvCxnSpPr>
          <p:nvPr/>
        </p:nvCxnSpPr>
        <p:spPr>
          <a:xfrm>
            <a:off x="1819564" y="4350327"/>
            <a:ext cx="1791854" cy="28632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xmlns="" id="{E5D464B2-755C-4245-91FF-A920F7D4D608}"/>
              </a:ext>
            </a:extLst>
          </p:cNvPr>
          <p:cNvSpPr/>
          <p:nvPr/>
        </p:nvSpPr>
        <p:spPr>
          <a:xfrm>
            <a:off x="394985" y="248308"/>
            <a:ext cx="1371337" cy="369332"/>
          </a:xfrm>
          <a:prstGeom prst="rect">
            <a:avLst/>
          </a:prstGeom>
        </p:spPr>
        <p:txBody>
          <a:bodyPr wrap="none">
            <a:spAutoFit/>
          </a:bodyPr>
          <a:lstStyle/>
          <a:p>
            <a:pPr algn="just"/>
            <a:r>
              <a:rPr lang="en-US" altLang="en-US" dirty="0"/>
              <a:t>What to Do?</a:t>
            </a:r>
          </a:p>
        </p:txBody>
      </p:sp>
      <p:pic>
        <p:nvPicPr>
          <p:cNvPr id="15" name="Picture 14" descr="A picture containing object&#10;&#10;Description generated with high confidence">
            <a:extLst>
              <a:ext uri="{FF2B5EF4-FFF2-40B4-BE49-F238E27FC236}">
                <a16:creationId xmlns:a16="http://schemas.microsoft.com/office/drawing/2014/main" xmlns="" id="{58DA766E-4E1F-4DD6-8CB0-80084C85A50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249" y="852344"/>
            <a:ext cx="822807" cy="1236023"/>
          </a:xfrm>
          <a:prstGeom prst="rect">
            <a:avLst/>
          </a:prstGeom>
          <a:ln>
            <a:solidFill>
              <a:schemeClr val="tx1"/>
            </a:solidFill>
          </a:ln>
        </p:spPr>
      </p:pic>
      <p:sp>
        <p:nvSpPr>
          <p:cNvPr id="16" name="Rectangle 15">
            <a:extLst>
              <a:ext uri="{FF2B5EF4-FFF2-40B4-BE49-F238E27FC236}">
                <a16:creationId xmlns:a16="http://schemas.microsoft.com/office/drawing/2014/main" xmlns="" id="{09036E13-DA5B-46D6-84D1-343A364DE8F1}"/>
              </a:ext>
            </a:extLst>
          </p:cNvPr>
          <p:cNvSpPr/>
          <p:nvPr/>
        </p:nvSpPr>
        <p:spPr>
          <a:xfrm>
            <a:off x="394983" y="248308"/>
            <a:ext cx="1709120" cy="369332"/>
          </a:xfrm>
          <a:prstGeom prst="rect">
            <a:avLst/>
          </a:prstGeom>
        </p:spPr>
        <p:txBody>
          <a:bodyPr wrap="square">
            <a:spAutoFit/>
          </a:bodyPr>
          <a:lstStyle/>
          <a:p>
            <a:pPr algn="just"/>
            <a:r>
              <a:rPr lang="en-US" altLang="en-US" b="1" dirty="0"/>
              <a:t>What to Do?</a:t>
            </a:r>
          </a:p>
        </p:txBody>
      </p:sp>
    </p:spTree>
    <p:extLst>
      <p:ext uri="{BB962C8B-B14F-4D97-AF65-F5344CB8AC3E}">
        <p14:creationId xmlns:p14="http://schemas.microsoft.com/office/powerpoint/2010/main" val="28704767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a:extLst>
              <a:ext uri="{FF2B5EF4-FFF2-40B4-BE49-F238E27FC236}">
                <a16:creationId xmlns:a16="http://schemas.microsoft.com/office/drawing/2014/main" xmlns="" id="{CEDBEA20-C98A-4066-A409-FAED07649270}"/>
              </a:ext>
            </a:extLst>
          </p:cNvPr>
          <p:cNvSpPr>
            <a:spLocks noGrp="1" noChangeArrowheads="1"/>
          </p:cNvSpPr>
          <p:nvPr>
            <p:ph type="title"/>
          </p:nvPr>
        </p:nvSpPr>
        <p:spPr>
          <a:xfrm>
            <a:off x="1038497" y="275431"/>
            <a:ext cx="10515600" cy="1325563"/>
          </a:xfrm>
        </p:spPr>
        <p:txBody>
          <a:bodyPr>
            <a:normAutofit/>
          </a:bodyPr>
          <a:lstStyle/>
          <a:p>
            <a:r>
              <a:rPr lang="en-US" altLang="en-US" b="1" u="sng" dirty="0">
                <a:effectLst>
                  <a:outerShdw blurRad="38100" dist="38100" dir="2700000" algn="tl">
                    <a:srgbClr val="000000">
                      <a:alpha val="43137"/>
                    </a:srgbClr>
                  </a:outerShdw>
                </a:effectLst>
                <a:latin typeface="+mn-lt"/>
                <a:ea typeface="+mn-ea"/>
                <a:cs typeface="+mn-cs"/>
              </a:rPr>
              <a:t>Additional Questions?</a:t>
            </a:r>
          </a:p>
        </p:txBody>
      </p:sp>
      <p:sp>
        <p:nvSpPr>
          <p:cNvPr id="61444" name="Rectangle 3">
            <a:extLst>
              <a:ext uri="{FF2B5EF4-FFF2-40B4-BE49-F238E27FC236}">
                <a16:creationId xmlns:a16="http://schemas.microsoft.com/office/drawing/2014/main" xmlns="" id="{8A86CA06-1C1A-424C-96D6-9B619C8910C9}"/>
              </a:ext>
            </a:extLst>
          </p:cNvPr>
          <p:cNvSpPr>
            <a:spLocks noGrp="1" noChangeArrowheads="1"/>
          </p:cNvSpPr>
          <p:nvPr>
            <p:ph type="body" idx="1"/>
          </p:nvPr>
        </p:nvSpPr>
        <p:spPr/>
        <p:txBody>
          <a:bodyPr/>
          <a:lstStyle/>
          <a:p>
            <a:pPr eaLnBrk="1" hangingPunct="1"/>
            <a:r>
              <a:rPr lang="en-US" altLang="en-US" dirty="0"/>
              <a:t>Call or email with questions:</a:t>
            </a:r>
          </a:p>
          <a:p>
            <a:pPr eaLnBrk="1" hangingPunct="1">
              <a:buFontTx/>
              <a:buNone/>
            </a:pPr>
            <a:endParaRPr lang="en-US" altLang="en-US" dirty="0"/>
          </a:p>
          <a:p>
            <a:pPr lvl="1" eaLnBrk="1" hangingPunct="1"/>
            <a:r>
              <a:rPr lang="en-US" altLang="en-US" sz="2800" dirty="0">
                <a:hlinkClick r:id="rId2"/>
              </a:rPr>
              <a:t>wchoslovsky@ginsbergjacobs.com </a:t>
            </a:r>
            <a:r>
              <a:rPr lang="en-US" altLang="en-US" sz="2800" dirty="0"/>
              <a:t> </a:t>
            </a:r>
          </a:p>
          <a:p>
            <a:pPr lvl="1" eaLnBrk="1" hangingPunct="1"/>
            <a:endParaRPr lang="en-US" altLang="en-US" sz="2800" dirty="0"/>
          </a:p>
          <a:p>
            <a:pPr lvl="1" eaLnBrk="1" hangingPunct="1"/>
            <a:r>
              <a:rPr lang="en-US" altLang="en-US" sz="2800" dirty="0"/>
              <a:t> 312.660.2202</a:t>
            </a:r>
          </a:p>
          <a:p>
            <a:pPr lvl="1" eaLnBrk="1" hangingPunct="1"/>
            <a:endParaRPr lang="en-US" altLang="en-US" sz="2800" dirty="0"/>
          </a:p>
          <a:p>
            <a:pPr lvl="1" eaLnBrk="1" hangingPunct="1">
              <a:buFontTx/>
              <a:buNone/>
            </a:pPr>
            <a:endParaRPr lang="en-US" altLang="en-US" sz="1400" dirty="0"/>
          </a:p>
        </p:txBody>
      </p:sp>
      <p:pic>
        <p:nvPicPr>
          <p:cNvPr id="61445" name="Picture 7" descr="MPj04018280000[1]">
            <a:extLst>
              <a:ext uri="{FF2B5EF4-FFF2-40B4-BE49-F238E27FC236}">
                <a16:creationId xmlns:a16="http://schemas.microsoft.com/office/drawing/2014/main" xmlns="" id="{86C8EFF5-73F3-4B2C-83CA-137CD94B79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387" y="1690688"/>
            <a:ext cx="147002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6" name="Picture 8" descr="MCj04122700000[1]">
            <a:extLst>
              <a:ext uri="{FF2B5EF4-FFF2-40B4-BE49-F238E27FC236}">
                <a16:creationId xmlns:a16="http://schemas.microsoft.com/office/drawing/2014/main" xmlns="" id="{D75E8CEE-6C0B-4241-AF23-22D119C043A9}"/>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23070" y="3741175"/>
            <a:ext cx="2172929" cy="2108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xmlns="" id="{CE56709F-B0D7-4D0D-920F-64BADEBF2688}"/>
              </a:ext>
            </a:extLst>
          </p:cNvPr>
          <p:cNvSpPr>
            <a:spLocks noGrp="1"/>
          </p:cNvSpPr>
          <p:nvPr>
            <p:ph type="ftr" sz="quarter" idx="11"/>
          </p:nvPr>
        </p:nvSpPr>
        <p:spPr/>
        <p:txBody>
          <a:bodyPr/>
          <a:lstStyle/>
          <a:p>
            <a:fld id="{4CACA8D8-30D7-4DB5-9F16-F073CD873AC4}" type="slidenum">
              <a:rPr lang="en-US" smtClean="0"/>
              <a:t>27</a:t>
            </a:fld>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xmlns="" id="{4ED92F88-264A-4A20-8DB5-F473C277C23F}"/>
              </a:ext>
            </a:extLst>
          </p:cNvPr>
          <p:cNvSpPr>
            <a:spLocks noGrp="1"/>
          </p:cNvSpPr>
          <p:nvPr>
            <p:ph type="title"/>
          </p:nvPr>
        </p:nvSpPr>
        <p:spPr>
          <a:xfrm>
            <a:off x="1449239" y="982101"/>
            <a:ext cx="9144000" cy="1413703"/>
          </a:xfrm>
        </p:spPr>
        <p:txBody>
          <a:bodyPr>
            <a:noAutofit/>
          </a:bodyPr>
          <a:lstStyle/>
          <a:p>
            <a:pPr algn="ctr" eaLnBrk="1" hangingPunct="1"/>
            <a:r>
              <a:rPr lang="en-US" altLang="en-US" sz="6000" b="1" dirty="0">
                <a:latin typeface="+mn-lt"/>
              </a:rPr>
              <a:t>Our Journey Today:</a:t>
            </a:r>
            <a:br>
              <a:rPr lang="en-US" altLang="en-US" sz="6000" b="1" dirty="0">
                <a:latin typeface="+mn-lt"/>
              </a:rPr>
            </a:br>
            <a:r>
              <a:rPr lang="en-US" altLang="en-US" b="1" dirty="0">
                <a:latin typeface="+mn-lt"/>
              </a:rPr>
              <a:t>Around the DD World in 45 Minutes</a:t>
            </a:r>
            <a:endParaRPr lang="en-US" altLang="en-US" sz="6000" b="1" dirty="0">
              <a:latin typeface="+mn-lt"/>
            </a:endParaRPr>
          </a:p>
        </p:txBody>
      </p:sp>
      <p:sp>
        <p:nvSpPr>
          <p:cNvPr id="26627" name="Content Placeholder 2">
            <a:extLst>
              <a:ext uri="{FF2B5EF4-FFF2-40B4-BE49-F238E27FC236}">
                <a16:creationId xmlns:a16="http://schemas.microsoft.com/office/drawing/2014/main" xmlns="" id="{67D179FB-6DE0-49EC-88E1-221646E76E49}"/>
              </a:ext>
            </a:extLst>
          </p:cNvPr>
          <p:cNvSpPr>
            <a:spLocks noGrp="1"/>
          </p:cNvSpPr>
          <p:nvPr>
            <p:ph idx="1"/>
          </p:nvPr>
        </p:nvSpPr>
        <p:spPr>
          <a:xfrm>
            <a:off x="2984744" y="2922147"/>
            <a:ext cx="5822831" cy="3080107"/>
          </a:xfrm>
        </p:spPr>
        <p:txBody>
          <a:bodyPr>
            <a:noAutofit/>
          </a:bodyPr>
          <a:lstStyle/>
          <a:p>
            <a:pPr marL="461951" indent="-461951" algn="just">
              <a:buFont typeface="Wingdings" panose="05000000000000000000" pitchFamily="2" charset="2"/>
              <a:buChar char="§"/>
            </a:pPr>
            <a:r>
              <a:rPr lang="en-US" altLang="en-US" sz="4400" dirty="0"/>
              <a:t>History</a:t>
            </a:r>
          </a:p>
          <a:p>
            <a:pPr marL="461951" indent="-461951" algn="just">
              <a:buFont typeface="Wingdings" panose="05000000000000000000" pitchFamily="2" charset="2"/>
              <a:buChar char="§"/>
            </a:pPr>
            <a:r>
              <a:rPr lang="en-US" altLang="en-US" sz="4400" i="1" dirty="0"/>
              <a:t>Olmstead</a:t>
            </a:r>
            <a:r>
              <a:rPr lang="en-US" altLang="en-US" sz="4400" dirty="0"/>
              <a:t> </a:t>
            </a:r>
          </a:p>
          <a:p>
            <a:pPr marL="461951" indent="-461951" algn="just">
              <a:buFont typeface="Wingdings" panose="05000000000000000000" pitchFamily="2" charset="2"/>
              <a:buChar char="§"/>
            </a:pPr>
            <a:r>
              <a:rPr lang="en-US" altLang="en-US" sz="4400" dirty="0"/>
              <a:t>P&amp;A’s</a:t>
            </a:r>
          </a:p>
          <a:p>
            <a:pPr marL="461951" indent="-461951" algn="just">
              <a:buFont typeface="Wingdings" panose="05000000000000000000" pitchFamily="2" charset="2"/>
              <a:buChar char="§"/>
            </a:pPr>
            <a:r>
              <a:rPr lang="en-US" altLang="en-US" sz="4400" dirty="0"/>
              <a:t>What to Do?</a:t>
            </a:r>
          </a:p>
        </p:txBody>
      </p:sp>
      <p:sp>
        <p:nvSpPr>
          <p:cNvPr id="2" name="Footer Placeholder 1">
            <a:extLst>
              <a:ext uri="{FF2B5EF4-FFF2-40B4-BE49-F238E27FC236}">
                <a16:creationId xmlns:a16="http://schemas.microsoft.com/office/drawing/2014/main" xmlns="" id="{25C62BC1-93DB-42FD-8E58-D810571B26D4}"/>
              </a:ext>
            </a:extLst>
          </p:cNvPr>
          <p:cNvSpPr>
            <a:spLocks noGrp="1"/>
          </p:cNvSpPr>
          <p:nvPr>
            <p:ph type="ftr" sz="quarter" idx="11"/>
          </p:nvPr>
        </p:nvSpPr>
        <p:spPr/>
        <p:txBody>
          <a:bodyPr/>
          <a:lstStyle/>
          <a:p>
            <a:fld id="{07BA6845-8332-4408-AE63-7240E8B65CA4}" type="slidenum">
              <a:rPr lang="en-US" smtClean="0"/>
              <a:t>3</a:t>
            </a:fld>
            <a:endParaRPr lang="en-US" dirty="0"/>
          </a:p>
        </p:txBody>
      </p:sp>
    </p:spTree>
    <p:extLst>
      <p:ext uri="{BB962C8B-B14F-4D97-AF65-F5344CB8AC3E}">
        <p14:creationId xmlns:p14="http://schemas.microsoft.com/office/powerpoint/2010/main" val="2435008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xmlns="" id="{FE0A6311-DF83-4575-A4B0-835E96E68E74}"/>
              </a:ext>
            </a:extLst>
          </p:cNvPr>
          <p:cNvSpPr>
            <a:spLocks noGrp="1"/>
          </p:cNvSpPr>
          <p:nvPr>
            <p:ph type="ftr" sz="quarter" idx="11"/>
          </p:nvPr>
        </p:nvSpPr>
        <p:spPr/>
        <p:txBody>
          <a:bodyPr/>
          <a:lstStyle/>
          <a:p>
            <a:fld id="{F377C952-4FA6-4468-A9E4-18CEECB52D6A}" type="slidenum">
              <a:rPr lang="en-US" smtClean="0"/>
              <a:t>4</a:t>
            </a:fld>
            <a:endParaRPr lang="en-US" dirty="0"/>
          </a:p>
        </p:txBody>
      </p:sp>
      <p:pic>
        <p:nvPicPr>
          <p:cNvPr id="5" name="Content Placeholder 4" descr="A picture containing object&#10;&#10;Description generated with high confidence">
            <a:extLst>
              <a:ext uri="{FF2B5EF4-FFF2-40B4-BE49-F238E27FC236}">
                <a16:creationId xmlns:a16="http://schemas.microsoft.com/office/drawing/2014/main" xmlns="" id="{76FA522A-B528-4B12-85CD-B178100DA70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8600" y="1690688"/>
            <a:ext cx="4137287" cy="4345096"/>
          </a:xfrm>
          <a:prstGeom prst="rect">
            <a:avLst/>
          </a:prstGeom>
        </p:spPr>
      </p:pic>
      <p:sp>
        <p:nvSpPr>
          <p:cNvPr id="6" name="TextBox 5">
            <a:extLst>
              <a:ext uri="{FF2B5EF4-FFF2-40B4-BE49-F238E27FC236}">
                <a16:creationId xmlns:a16="http://schemas.microsoft.com/office/drawing/2014/main" xmlns="" id="{B37C03BF-5A1C-4D6C-B681-A89AB62A9A4A}"/>
              </a:ext>
            </a:extLst>
          </p:cNvPr>
          <p:cNvSpPr txBox="1"/>
          <p:nvPr/>
        </p:nvSpPr>
        <p:spPr>
          <a:xfrm>
            <a:off x="0" y="426057"/>
            <a:ext cx="12192000" cy="744836"/>
          </a:xfrm>
          <a:prstGeom prst="rect">
            <a:avLst/>
          </a:prstGeom>
          <a:solidFill>
            <a:schemeClr val="tx1"/>
          </a:solidFill>
        </p:spPr>
        <p:txBody>
          <a:bodyPr vert="horz" lIns="91440" tIns="45720" rIns="91440" bIns="45720" rtlCol="0" anchor="ctr">
            <a:normAutofit/>
          </a:bodyPr>
          <a:lstStyle/>
          <a:p>
            <a:pPr defTabSz="914377">
              <a:lnSpc>
                <a:spcPct val="90000"/>
              </a:lnSpc>
              <a:spcBef>
                <a:spcPct val="0"/>
              </a:spcBef>
              <a:spcAft>
                <a:spcPts val="600"/>
              </a:spcAft>
            </a:pPr>
            <a:r>
              <a:rPr lang="en-US" sz="2400" b="1" i="1" dirty="0">
                <a:solidFill>
                  <a:prstClr val="white"/>
                </a:solidFill>
                <a:latin typeface="Calibri" panose="020F0502020204030204"/>
              </a:rPr>
              <a:t>             </a:t>
            </a:r>
            <a:r>
              <a:rPr lang="en-US" sz="2400" b="1" i="1" u="sng" dirty="0">
                <a:solidFill>
                  <a:prstClr val="white"/>
                </a:solidFill>
                <a:latin typeface="Calibri" panose="020F0502020204030204"/>
              </a:rPr>
              <a:t>History</a:t>
            </a:r>
          </a:p>
        </p:txBody>
      </p:sp>
    </p:spTree>
    <p:extLst>
      <p:ext uri="{BB962C8B-B14F-4D97-AF65-F5344CB8AC3E}">
        <p14:creationId xmlns:p14="http://schemas.microsoft.com/office/powerpoint/2010/main" val="17446515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a:extLst>
              <a:ext uri="{FF2B5EF4-FFF2-40B4-BE49-F238E27FC236}">
                <a16:creationId xmlns:a16="http://schemas.microsoft.com/office/drawing/2014/main" xmlns="" id="{67D179FB-6DE0-49EC-88E1-221646E76E49}"/>
              </a:ext>
            </a:extLst>
          </p:cNvPr>
          <p:cNvSpPr>
            <a:spLocks noGrp="1"/>
          </p:cNvSpPr>
          <p:nvPr>
            <p:ph idx="1"/>
          </p:nvPr>
        </p:nvSpPr>
        <p:spPr>
          <a:xfrm>
            <a:off x="929609" y="2361328"/>
            <a:ext cx="7988041" cy="4135043"/>
          </a:xfrm>
        </p:spPr>
        <p:txBody>
          <a:bodyPr>
            <a:normAutofit/>
          </a:bodyPr>
          <a:lstStyle/>
          <a:p>
            <a:pPr marL="461951" indent="-461951">
              <a:buFont typeface="Wingdings" panose="05000000000000000000" pitchFamily="2" charset="2"/>
              <a:buChar char="§"/>
            </a:pPr>
            <a:r>
              <a:rPr lang="en-US" sz="2400" dirty="0"/>
              <a:t> </a:t>
            </a:r>
            <a:r>
              <a:rPr lang="en-US" sz="2400" b="1" u="sng" dirty="0">
                <a:effectLst>
                  <a:outerShdw blurRad="38100" dist="38100" dir="2700000" algn="tl">
                    <a:srgbClr val="000000">
                      <a:alpha val="43137"/>
                    </a:srgbClr>
                  </a:outerShdw>
                </a:effectLst>
              </a:rPr>
              <a:t>1961</a:t>
            </a:r>
            <a:r>
              <a:rPr lang="en-US" sz="2400" dirty="0"/>
              <a:t>:  President’s Panel on Mental Retardation</a:t>
            </a:r>
          </a:p>
          <a:p>
            <a:pPr marL="461951" indent="-461951">
              <a:buFont typeface="Wingdings" panose="05000000000000000000" pitchFamily="2" charset="2"/>
              <a:buChar char="§"/>
            </a:pPr>
            <a:r>
              <a:rPr lang="en-US" sz="2400" dirty="0"/>
              <a:t> </a:t>
            </a:r>
            <a:r>
              <a:rPr lang="en-US" sz="2400" b="1" u="sng" dirty="0">
                <a:effectLst>
                  <a:outerShdw blurRad="38100" dist="38100" dir="2700000" algn="tl">
                    <a:srgbClr val="000000">
                      <a:alpha val="43137"/>
                    </a:srgbClr>
                  </a:outerShdw>
                </a:effectLst>
              </a:rPr>
              <a:t>1965</a:t>
            </a:r>
            <a:r>
              <a:rPr lang="en-US" sz="2400" dirty="0"/>
              <a:t>:  Social Security Act establishes the Medicare and Medicaid programs.</a:t>
            </a:r>
          </a:p>
          <a:p>
            <a:pPr marL="461951" indent="-461951">
              <a:buFont typeface="Wingdings" panose="05000000000000000000" pitchFamily="2" charset="2"/>
              <a:buChar char="§"/>
            </a:pPr>
            <a:r>
              <a:rPr lang="en-US" sz="2400" dirty="0"/>
              <a:t> </a:t>
            </a:r>
            <a:r>
              <a:rPr lang="en-US" sz="2400" b="1" u="sng" dirty="0">
                <a:effectLst>
                  <a:outerShdw blurRad="38100" dist="38100" dir="2700000" algn="tl">
                    <a:srgbClr val="000000">
                      <a:alpha val="43137"/>
                    </a:srgbClr>
                  </a:outerShdw>
                </a:effectLst>
              </a:rPr>
              <a:t>1967</a:t>
            </a:r>
            <a:r>
              <a:rPr lang="en-US" sz="2400" dirty="0"/>
              <a:t>:  The number of residents in large state institutions for people with mental retardation reaches its peak at 194,650.</a:t>
            </a:r>
          </a:p>
          <a:p>
            <a:pPr marL="461951" indent="-461951">
              <a:buFont typeface="Wingdings" panose="05000000000000000000" pitchFamily="2" charset="2"/>
              <a:buChar char="§"/>
            </a:pPr>
            <a:r>
              <a:rPr lang="en-US" sz="2400" b="1" u="sng" dirty="0">
                <a:effectLst>
                  <a:outerShdw blurRad="38100" dist="38100" dir="2700000" algn="tl">
                    <a:srgbClr val="000000">
                      <a:alpha val="43137"/>
                    </a:srgbClr>
                  </a:outerShdw>
                </a:effectLst>
              </a:rPr>
              <a:t>1967</a:t>
            </a:r>
            <a:r>
              <a:rPr lang="en-US" sz="2400" dirty="0"/>
              <a:t>:  ICF’s authorized under Medicaid.</a:t>
            </a:r>
          </a:p>
          <a:p>
            <a:pPr marL="461951" indent="-461951">
              <a:buFont typeface="Wingdings" panose="05000000000000000000" pitchFamily="2" charset="2"/>
              <a:buChar char="§"/>
            </a:pPr>
            <a:r>
              <a:rPr lang="en-US" sz="2400" dirty="0"/>
              <a:t>Intended to be “less medically oriented and less expensive form of long-term supports.”</a:t>
            </a:r>
          </a:p>
          <a:p>
            <a:pPr marL="461951" indent="-461951">
              <a:buFont typeface="Wingdings" panose="05000000000000000000" pitchFamily="2" charset="2"/>
              <a:buChar char="§"/>
            </a:pPr>
            <a:r>
              <a:rPr lang="en-US" sz="2400" dirty="0"/>
              <a:t>ICF’s were the hip alternative to “institutions.”</a:t>
            </a:r>
          </a:p>
          <a:p>
            <a:pPr marL="461951" indent="-461951" algn="just">
              <a:buFont typeface="Wingdings" panose="05000000000000000000" pitchFamily="2" charset="2"/>
              <a:buChar char="§"/>
            </a:pPr>
            <a:endParaRPr lang="en-US" altLang="en-US" dirty="0"/>
          </a:p>
        </p:txBody>
      </p:sp>
      <p:sp>
        <p:nvSpPr>
          <p:cNvPr id="2" name="Footer Placeholder 1">
            <a:extLst>
              <a:ext uri="{FF2B5EF4-FFF2-40B4-BE49-F238E27FC236}">
                <a16:creationId xmlns:a16="http://schemas.microsoft.com/office/drawing/2014/main" xmlns="" id="{8DA4554C-8CD0-44FB-949C-8CA1659E2DC0}"/>
              </a:ext>
            </a:extLst>
          </p:cNvPr>
          <p:cNvSpPr>
            <a:spLocks noGrp="1"/>
          </p:cNvSpPr>
          <p:nvPr>
            <p:ph type="ftr" sz="quarter" idx="11"/>
          </p:nvPr>
        </p:nvSpPr>
        <p:spPr/>
        <p:txBody>
          <a:bodyPr/>
          <a:lstStyle/>
          <a:p>
            <a:fld id="{304BE197-E39A-4E96-A132-3BC7E7F5D310}" type="slidenum">
              <a:rPr lang="en-US" smtClean="0"/>
              <a:t>5</a:t>
            </a:fld>
            <a:endParaRPr lang="en-US" dirty="0"/>
          </a:p>
        </p:txBody>
      </p:sp>
      <p:sp>
        <p:nvSpPr>
          <p:cNvPr id="9" name="TextBox 8">
            <a:extLst>
              <a:ext uri="{FF2B5EF4-FFF2-40B4-BE49-F238E27FC236}">
                <a16:creationId xmlns:a16="http://schemas.microsoft.com/office/drawing/2014/main" xmlns="" id="{3D7CBAD7-11F1-4BCF-93AE-58C8AD0CB6DB}"/>
              </a:ext>
            </a:extLst>
          </p:cNvPr>
          <p:cNvSpPr txBox="1"/>
          <p:nvPr/>
        </p:nvSpPr>
        <p:spPr>
          <a:xfrm>
            <a:off x="2635896" y="1391778"/>
            <a:ext cx="6558335" cy="954107"/>
          </a:xfrm>
          <a:prstGeom prst="rect">
            <a:avLst/>
          </a:prstGeom>
          <a:noFill/>
        </p:spPr>
        <p:txBody>
          <a:bodyPr wrap="square" rtlCol="0">
            <a:spAutoFit/>
          </a:bodyPr>
          <a:lstStyle/>
          <a:p>
            <a:pPr algn="ctr"/>
            <a:r>
              <a:rPr lang="en-US" sz="2000" b="1" i="1" dirty="0"/>
              <a:t>“We as a nation have long neglected the mentally ill </a:t>
            </a:r>
          </a:p>
          <a:p>
            <a:pPr algn="ctr"/>
            <a:r>
              <a:rPr lang="en-US" sz="2000" b="1" i="1" dirty="0"/>
              <a:t>and the mentally retarded. This neglect must end…”</a:t>
            </a:r>
          </a:p>
          <a:p>
            <a:pPr algn="ctr"/>
            <a:r>
              <a:rPr lang="en-US" sz="1600" b="1" dirty="0"/>
              <a:t>-- President John F. Kennedy</a:t>
            </a:r>
          </a:p>
        </p:txBody>
      </p:sp>
      <p:sp>
        <p:nvSpPr>
          <p:cNvPr id="11" name="TextBox 10">
            <a:extLst>
              <a:ext uri="{FF2B5EF4-FFF2-40B4-BE49-F238E27FC236}">
                <a16:creationId xmlns:a16="http://schemas.microsoft.com/office/drawing/2014/main" xmlns="" id="{DC0262F2-6369-47A2-A051-642CDF45662E}"/>
              </a:ext>
            </a:extLst>
          </p:cNvPr>
          <p:cNvSpPr txBox="1"/>
          <p:nvPr/>
        </p:nvSpPr>
        <p:spPr>
          <a:xfrm>
            <a:off x="779299" y="1441408"/>
            <a:ext cx="1860384" cy="687067"/>
          </a:xfrm>
          <a:prstGeom prst="rect">
            <a:avLst/>
          </a:prstGeom>
          <a:solidFill>
            <a:schemeClr val="accent2">
              <a:lumMod val="75000"/>
            </a:schemeClr>
          </a:solidFill>
        </p:spPr>
        <p:txBody>
          <a:bodyPr wrap="square" rtlCol="0">
            <a:spAutoFit/>
          </a:bodyPr>
          <a:lstStyle/>
          <a:p>
            <a:pPr algn="ctr"/>
            <a:r>
              <a:rPr lang="en-US" sz="4000" b="1" dirty="0">
                <a:solidFill>
                  <a:schemeClr val="bg1"/>
                </a:solidFill>
              </a:rPr>
              <a:t>1960’s</a:t>
            </a:r>
          </a:p>
        </p:txBody>
      </p:sp>
      <p:grpSp>
        <p:nvGrpSpPr>
          <p:cNvPr id="10" name="Group 9">
            <a:extLst>
              <a:ext uri="{FF2B5EF4-FFF2-40B4-BE49-F238E27FC236}">
                <a16:creationId xmlns:a16="http://schemas.microsoft.com/office/drawing/2014/main" xmlns="" id="{E07DF512-930F-4157-929E-72A564D4D1DF}"/>
              </a:ext>
            </a:extLst>
          </p:cNvPr>
          <p:cNvGrpSpPr/>
          <p:nvPr/>
        </p:nvGrpSpPr>
        <p:grpSpPr>
          <a:xfrm>
            <a:off x="9198020" y="1298618"/>
            <a:ext cx="2214681" cy="2094533"/>
            <a:chOff x="9122203" y="411996"/>
            <a:chExt cx="2695899" cy="2490650"/>
          </a:xfrm>
        </p:grpSpPr>
        <p:grpSp>
          <p:nvGrpSpPr>
            <p:cNvPr id="12" name="Group 4">
              <a:extLst>
                <a:ext uri="{FF2B5EF4-FFF2-40B4-BE49-F238E27FC236}">
                  <a16:creationId xmlns:a16="http://schemas.microsoft.com/office/drawing/2014/main" xmlns="" id="{D129BE47-005E-4714-B2E4-84DC558CA61F}"/>
                </a:ext>
              </a:extLst>
            </p:cNvPr>
            <p:cNvGrpSpPr>
              <a:grpSpLocks noChangeAspect="1"/>
            </p:cNvGrpSpPr>
            <p:nvPr/>
          </p:nvGrpSpPr>
          <p:grpSpPr bwMode="auto">
            <a:xfrm>
              <a:off x="9122203" y="411996"/>
              <a:ext cx="2695899" cy="2490650"/>
              <a:chOff x="1478" y="21"/>
              <a:chExt cx="4676" cy="4320"/>
            </a:xfrm>
          </p:grpSpPr>
          <p:sp>
            <p:nvSpPr>
              <p:cNvPr id="14" name="AutoShape 3">
                <a:extLst>
                  <a:ext uri="{FF2B5EF4-FFF2-40B4-BE49-F238E27FC236}">
                    <a16:creationId xmlns:a16="http://schemas.microsoft.com/office/drawing/2014/main" xmlns="" id="{EC56AB1B-EC3A-4B94-9544-A79A8A429C74}"/>
                  </a:ext>
                </a:extLst>
              </p:cNvPr>
              <p:cNvSpPr>
                <a:spLocks noChangeAspect="1" noChangeArrowheads="1" noTextEdit="1"/>
              </p:cNvSpPr>
              <p:nvPr/>
            </p:nvSpPr>
            <p:spPr bwMode="auto">
              <a:xfrm>
                <a:off x="1478" y="21"/>
                <a:ext cx="467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pic>
            <p:nvPicPr>
              <p:cNvPr id="15" name="Picture 5">
                <a:extLst>
                  <a:ext uri="{FF2B5EF4-FFF2-40B4-BE49-F238E27FC236}">
                    <a16:creationId xmlns:a16="http://schemas.microsoft.com/office/drawing/2014/main" xmlns="" id="{E6D782A8-DC10-4167-AB39-B049B727493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78" y="21"/>
                <a:ext cx="4684" cy="4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3" name="TextBox 12">
              <a:extLst>
                <a:ext uri="{FF2B5EF4-FFF2-40B4-BE49-F238E27FC236}">
                  <a16:creationId xmlns:a16="http://schemas.microsoft.com/office/drawing/2014/main" xmlns="" id="{06A65CC5-2A52-4F55-A016-0F8B73C85613}"/>
                </a:ext>
              </a:extLst>
            </p:cNvPr>
            <p:cNvSpPr txBox="1"/>
            <p:nvPr/>
          </p:nvSpPr>
          <p:spPr>
            <a:xfrm>
              <a:off x="11255387" y="535234"/>
              <a:ext cx="376681" cy="412339"/>
            </a:xfrm>
            <a:prstGeom prst="rect">
              <a:avLst/>
            </a:prstGeom>
            <a:solidFill>
              <a:schemeClr val="tx1"/>
            </a:solidFill>
          </p:spPr>
          <p:txBody>
            <a:bodyPr wrap="square" rtlCol="0">
              <a:spAutoFit/>
            </a:bodyPr>
            <a:lstStyle/>
            <a:p>
              <a:endParaRPr lang="en-US" dirty="0"/>
            </a:p>
          </p:txBody>
        </p:sp>
      </p:grpSp>
      <p:sp>
        <p:nvSpPr>
          <p:cNvPr id="16" name="TextBox 15">
            <a:extLst>
              <a:ext uri="{FF2B5EF4-FFF2-40B4-BE49-F238E27FC236}">
                <a16:creationId xmlns:a16="http://schemas.microsoft.com/office/drawing/2014/main" xmlns="" id="{E19D4A25-9935-44C6-ABE5-1E6933CB3049}"/>
              </a:ext>
            </a:extLst>
          </p:cNvPr>
          <p:cNvSpPr txBox="1"/>
          <p:nvPr/>
        </p:nvSpPr>
        <p:spPr>
          <a:xfrm>
            <a:off x="887460" y="643467"/>
            <a:ext cx="11210925" cy="744836"/>
          </a:xfrm>
          <a:prstGeom prst="rect">
            <a:avLst/>
          </a:prstGeom>
        </p:spPr>
        <p:txBody>
          <a:bodyPr vert="horz" lIns="91440" tIns="45720" rIns="91440" bIns="45720" rtlCol="0" anchor="ctr">
            <a:normAutofit/>
          </a:bodyPr>
          <a:lstStyle/>
          <a:p>
            <a:pPr defTabSz="914377">
              <a:lnSpc>
                <a:spcPct val="90000"/>
              </a:lnSpc>
              <a:spcBef>
                <a:spcPct val="0"/>
              </a:spcBef>
              <a:spcAft>
                <a:spcPts val="600"/>
              </a:spcAft>
            </a:pPr>
            <a:r>
              <a:rPr lang="en-US" sz="2400" b="1" i="1" u="sng" dirty="0">
                <a:solidFill>
                  <a:prstClr val="white"/>
                </a:solidFill>
                <a:latin typeface="Calibri" panose="020F0502020204030204"/>
              </a:rPr>
              <a:t>History</a:t>
            </a:r>
          </a:p>
        </p:txBody>
      </p:sp>
      <p:sp>
        <p:nvSpPr>
          <p:cNvPr id="18" name="TextBox 17">
            <a:extLst>
              <a:ext uri="{FF2B5EF4-FFF2-40B4-BE49-F238E27FC236}">
                <a16:creationId xmlns:a16="http://schemas.microsoft.com/office/drawing/2014/main" xmlns="" id="{F9A153C2-0DFA-48F6-AD86-05F54CB0C054}"/>
              </a:ext>
            </a:extLst>
          </p:cNvPr>
          <p:cNvSpPr txBox="1"/>
          <p:nvPr/>
        </p:nvSpPr>
        <p:spPr>
          <a:xfrm>
            <a:off x="0" y="426057"/>
            <a:ext cx="12192000" cy="744836"/>
          </a:xfrm>
          <a:prstGeom prst="rect">
            <a:avLst/>
          </a:prstGeom>
          <a:solidFill>
            <a:schemeClr val="tx1"/>
          </a:solidFill>
        </p:spPr>
        <p:txBody>
          <a:bodyPr vert="horz" lIns="91440" tIns="45720" rIns="91440" bIns="45720" rtlCol="0" anchor="ctr">
            <a:normAutofit/>
          </a:bodyPr>
          <a:lstStyle/>
          <a:p>
            <a:pPr defTabSz="914377">
              <a:lnSpc>
                <a:spcPct val="90000"/>
              </a:lnSpc>
              <a:spcBef>
                <a:spcPct val="0"/>
              </a:spcBef>
              <a:spcAft>
                <a:spcPts val="600"/>
              </a:spcAft>
            </a:pPr>
            <a:r>
              <a:rPr lang="en-US" sz="2400" b="1" i="1" dirty="0">
                <a:solidFill>
                  <a:prstClr val="white"/>
                </a:solidFill>
                <a:latin typeface="Calibri" panose="020F0502020204030204"/>
              </a:rPr>
              <a:t>             </a:t>
            </a:r>
            <a:r>
              <a:rPr lang="en-US" sz="2400" b="1" i="1" u="sng" dirty="0">
                <a:solidFill>
                  <a:prstClr val="white"/>
                </a:solidFill>
                <a:latin typeface="Calibri" panose="020F0502020204030204"/>
              </a:rPr>
              <a:t>History</a:t>
            </a:r>
          </a:p>
        </p:txBody>
      </p:sp>
    </p:spTree>
    <p:extLst>
      <p:ext uri="{BB962C8B-B14F-4D97-AF65-F5344CB8AC3E}">
        <p14:creationId xmlns:p14="http://schemas.microsoft.com/office/powerpoint/2010/main" val="1531465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6627">
                                            <p:txEl>
                                              <p:pRg st="3" end="3"/>
                                            </p:txEl>
                                          </p:spTgt>
                                        </p:tgtEl>
                                        <p:attrNameLst>
                                          <p:attrName>style.visibility</p:attrName>
                                        </p:attrNameLst>
                                      </p:cBhvr>
                                      <p:to>
                                        <p:strVal val="visible"/>
                                      </p:to>
                                    </p:set>
                                    <p:anim calcmode="lin" valueType="num">
                                      <p:cBhvr additive="base">
                                        <p:cTn id="25"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6627">
                                            <p:txEl>
                                              <p:pRg st="4" end="4"/>
                                            </p:txEl>
                                          </p:spTgt>
                                        </p:tgtEl>
                                        <p:attrNameLst>
                                          <p:attrName>style.visibility</p:attrName>
                                        </p:attrNameLst>
                                      </p:cBhvr>
                                      <p:to>
                                        <p:strVal val="visible"/>
                                      </p:to>
                                    </p:set>
                                    <p:anim calcmode="lin" valueType="num">
                                      <p:cBhvr additive="base">
                                        <p:cTn id="31"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66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6627">
                                            <p:txEl>
                                              <p:pRg st="5" end="5"/>
                                            </p:txEl>
                                          </p:spTgt>
                                        </p:tgtEl>
                                        <p:attrNameLst>
                                          <p:attrName>style.visibility</p:attrName>
                                        </p:attrNameLst>
                                      </p:cBhvr>
                                      <p:to>
                                        <p:strVal val="visible"/>
                                      </p:to>
                                    </p:set>
                                    <p:anim calcmode="lin" valueType="num">
                                      <p:cBhvr additive="base">
                                        <p:cTn id="37"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xmlns="" id="{4ED92F88-264A-4A20-8DB5-F473C277C23F}"/>
              </a:ext>
            </a:extLst>
          </p:cNvPr>
          <p:cNvSpPr>
            <a:spLocks noGrp="1"/>
          </p:cNvSpPr>
          <p:nvPr>
            <p:ph type="title"/>
          </p:nvPr>
        </p:nvSpPr>
        <p:spPr>
          <a:xfrm>
            <a:off x="931655" y="1214929"/>
            <a:ext cx="1708029" cy="747050"/>
          </a:xfrm>
          <a:solidFill>
            <a:schemeClr val="accent2">
              <a:lumMod val="75000"/>
            </a:schemeClr>
          </a:solidFill>
        </p:spPr>
        <p:txBody>
          <a:bodyPr>
            <a:noAutofit/>
          </a:bodyPr>
          <a:lstStyle/>
          <a:p>
            <a:pPr algn="ctr"/>
            <a:r>
              <a:rPr lang="en-US" altLang="en-US" sz="4000" b="1" dirty="0">
                <a:solidFill>
                  <a:schemeClr val="bg1"/>
                </a:solidFill>
                <a:latin typeface="+mn-lt"/>
                <a:ea typeface="+mn-ea"/>
                <a:cs typeface="+mn-cs"/>
              </a:rPr>
              <a:t>1970’s</a:t>
            </a:r>
          </a:p>
        </p:txBody>
      </p:sp>
      <p:sp>
        <p:nvSpPr>
          <p:cNvPr id="26627" name="Content Placeholder 2">
            <a:extLst>
              <a:ext uri="{FF2B5EF4-FFF2-40B4-BE49-F238E27FC236}">
                <a16:creationId xmlns:a16="http://schemas.microsoft.com/office/drawing/2014/main" xmlns="" id="{67D179FB-6DE0-49EC-88E1-221646E76E49}"/>
              </a:ext>
            </a:extLst>
          </p:cNvPr>
          <p:cNvSpPr>
            <a:spLocks noGrp="1"/>
          </p:cNvSpPr>
          <p:nvPr>
            <p:ph idx="1"/>
          </p:nvPr>
        </p:nvSpPr>
        <p:spPr>
          <a:xfrm>
            <a:off x="1095555" y="2068804"/>
            <a:ext cx="9790980" cy="4381162"/>
          </a:xfrm>
        </p:spPr>
        <p:txBody>
          <a:bodyPr>
            <a:normAutofit fontScale="92500" lnSpcReduction="20000"/>
          </a:bodyPr>
          <a:lstStyle/>
          <a:p>
            <a:pPr marL="457189" indent="-457189">
              <a:lnSpc>
                <a:spcPct val="110000"/>
              </a:lnSpc>
              <a:spcBef>
                <a:spcPts val="0"/>
              </a:spcBef>
              <a:buFont typeface="Wingdings" panose="05000000000000000000" pitchFamily="2" charset="2"/>
              <a:buChar char="§"/>
            </a:pPr>
            <a:r>
              <a:rPr lang="en-US" sz="2600" b="1" u="sng" dirty="0">
                <a:effectLst>
                  <a:outerShdw blurRad="38100" dist="38100" dir="2700000" algn="tl">
                    <a:srgbClr val="000000">
                      <a:alpha val="43137"/>
                    </a:srgbClr>
                  </a:outerShdw>
                </a:effectLst>
              </a:rPr>
              <a:t>1970</a:t>
            </a:r>
            <a:r>
              <a:rPr lang="en-US" sz="2600" dirty="0"/>
              <a:t>:  Term “developmental disabilities” introduced </a:t>
            </a:r>
          </a:p>
          <a:p>
            <a:pPr marL="0" indent="0">
              <a:lnSpc>
                <a:spcPct val="110000"/>
              </a:lnSpc>
              <a:spcBef>
                <a:spcPts val="0"/>
              </a:spcBef>
              <a:buNone/>
              <a:tabLst>
                <a:tab pos="457189" algn="l"/>
              </a:tabLst>
            </a:pPr>
            <a:r>
              <a:rPr lang="en-US" sz="2600" dirty="0"/>
              <a:t>	and expanded to cover cerebral palsy, epilepsy, and other conditions.</a:t>
            </a:r>
          </a:p>
          <a:p>
            <a:pPr marL="461951" indent="-461951">
              <a:lnSpc>
                <a:spcPct val="110000"/>
              </a:lnSpc>
              <a:spcBef>
                <a:spcPts val="0"/>
              </a:spcBef>
              <a:buFont typeface="Wingdings" panose="05000000000000000000" pitchFamily="2" charset="2"/>
              <a:buChar char="§"/>
            </a:pPr>
            <a:r>
              <a:rPr lang="en-US" b="1" u="sng" dirty="0">
                <a:effectLst>
                  <a:outerShdw blurRad="38100" dist="38100" dir="2700000" algn="tl">
                    <a:srgbClr val="000000">
                      <a:alpha val="43137"/>
                    </a:srgbClr>
                  </a:outerShdw>
                </a:effectLst>
              </a:rPr>
              <a:t>1973</a:t>
            </a:r>
            <a:r>
              <a:rPr lang="en-US" dirty="0"/>
              <a:t>:  </a:t>
            </a:r>
            <a:r>
              <a:rPr lang="en-US" sz="2600" dirty="0"/>
              <a:t>Rehabilitation Act rewritten  to cover persons with severe disabilities.</a:t>
            </a:r>
          </a:p>
          <a:p>
            <a:pPr marL="754552" lvl="1" indent="-461951">
              <a:buFont typeface="Wingdings" panose="05000000000000000000" pitchFamily="2" charset="2"/>
              <a:buChar char="Ø"/>
            </a:pPr>
            <a:r>
              <a:rPr lang="en-US" dirty="0"/>
              <a:t>Section 504 protects DD from discrimination in all federal programs.</a:t>
            </a:r>
          </a:p>
          <a:p>
            <a:pPr marL="461951" indent="-461951">
              <a:lnSpc>
                <a:spcPct val="110000"/>
              </a:lnSpc>
              <a:spcBef>
                <a:spcPts val="0"/>
              </a:spcBef>
              <a:buFont typeface="Wingdings" panose="05000000000000000000" pitchFamily="2" charset="2"/>
              <a:buChar char="§"/>
            </a:pPr>
            <a:r>
              <a:rPr lang="en-US" sz="2600" b="1" u="sng" dirty="0">
                <a:effectLst>
                  <a:outerShdw blurRad="38100" dist="38100" dir="2700000" algn="tl">
                    <a:srgbClr val="000000">
                      <a:alpha val="43137"/>
                    </a:srgbClr>
                  </a:outerShdw>
                </a:effectLst>
              </a:rPr>
              <a:t>1975</a:t>
            </a:r>
            <a:r>
              <a:rPr lang="en-US" sz="2600" dirty="0"/>
              <a:t>:  Education of all Handicapped Children Act – mandated access to free, appropriate public education for all children regardless of type or severity of disability.</a:t>
            </a:r>
          </a:p>
          <a:p>
            <a:pPr marL="754552" lvl="1" indent="-461951">
              <a:buFont typeface="Wingdings" panose="05000000000000000000" pitchFamily="2" charset="2"/>
              <a:buChar char="Ø"/>
            </a:pPr>
            <a:r>
              <a:rPr lang="en-US" dirty="0"/>
              <a:t>IEP’s introduced.</a:t>
            </a:r>
          </a:p>
          <a:p>
            <a:pPr marL="754552" lvl="1" indent="-461951">
              <a:buFont typeface="Wingdings" panose="05000000000000000000" pitchFamily="2" charset="2"/>
              <a:buChar char="Ø"/>
            </a:pPr>
            <a:r>
              <a:rPr lang="en-US" dirty="0"/>
              <a:t>Result: less “kids” placed into ICF’s because could now attend public schools.</a:t>
            </a:r>
          </a:p>
          <a:p>
            <a:pPr marL="461951" indent="-461951">
              <a:lnSpc>
                <a:spcPct val="120000"/>
              </a:lnSpc>
              <a:spcBef>
                <a:spcPts val="0"/>
              </a:spcBef>
              <a:buFont typeface="Wingdings" panose="05000000000000000000" pitchFamily="2" charset="2"/>
              <a:buChar char="§"/>
            </a:pPr>
            <a:r>
              <a:rPr lang="en-US" sz="2600" b="1" u="sng" dirty="0">
                <a:effectLst>
                  <a:outerShdw blurRad="38100" dist="38100" dir="2700000" algn="tl">
                    <a:srgbClr val="000000">
                      <a:alpha val="43137"/>
                    </a:srgbClr>
                  </a:outerShdw>
                </a:effectLst>
              </a:rPr>
              <a:t>1975</a:t>
            </a:r>
            <a:r>
              <a:rPr lang="en-US" sz="2600" dirty="0"/>
              <a:t>:  The Developmental Disabilities Assistance and Bill of Rights Act (the “DD Act”)</a:t>
            </a:r>
          </a:p>
          <a:p>
            <a:pPr marL="754552" lvl="1" indent="-461951">
              <a:buFont typeface="Wingdings" panose="05000000000000000000" pitchFamily="2" charset="2"/>
              <a:buChar char="Ø"/>
            </a:pPr>
            <a:r>
              <a:rPr lang="en-US" dirty="0"/>
              <a:t>Established protection &amp; advocacy agencies in each state (“P&amp;A’s”).</a:t>
            </a:r>
          </a:p>
          <a:p>
            <a:pPr marL="461951" indent="-461951">
              <a:buFont typeface="Wingdings" panose="05000000000000000000" pitchFamily="2" charset="2"/>
              <a:buChar char="§"/>
            </a:pPr>
            <a:endParaRPr lang="en-US" dirty="0"/>
          </a:p>
          <a:p>
            <a:pPr marL="0" indent="0">
              <a:buNone/>
            </a:pPr>
            <a:endParaRPr lang="en-US" dirty="0"/>
          </a:p>
          <a:p>
            <a:pPr marL="461951" indent="-461951" algn="just">
              <a:buFont typeface="Wingdings" panose="05000000000000000000" pitchFamily="2" charset="2"/>
              <a:buChar char="§"/>
            </a:pPr>
            <a:endParaRPr lang="en-US" altLang="en-US" dirty="0"/>
          </a:p>
        </p:txBody>
      </p:sp>
      <p:sp>
        <p:nvSpPr>
          <p:cNvPr id="2" name="Footer Placeholder 1">
            <a:extLst>
              <a:ext uri="{FF2B5EF4-FFF2-40B4-BE49-F238E27FC236}">
                <a16:creationId xmlns:a16="http://schemas.microsoft.com/office/drawing/2014/main" xmlns="" id="{BAF9DC7C-23A2-4397-9FF3-39EB7DBD06AA}"/>
              </a:ext>
            </a:extLst>
          </p:cNvPr>
          <p:cNvSpPr>
            <a:spLocks noGrp="1"/>
          </p:cNvSpPr>
          <p:nvPr>
            <p:ph type="ftr" sz="quarter" idx="11"/>
          </p:nvPr>
        </p:nvSpPr>
        <p:spPr/>
        <p:txBody>
          <a:bodyPr/>
          <a:lstStyle/>
          <a:p>
            <a:fld id="{27F05158-213C-4307-A5BD-13EF96ED419C}" type="slidenum">
              <a:rPr lang="en-US" smtClean="0"/>
              <a:t>6</a:t>
            </a:fld>
            <a:endParaRPr lang="en-US" dirty="0"/>
          </a:p>
        </p:txBody>
      </p:sp>
      <p:sp>
        <p:nvSpPr>
          <p:cNvPr id="8" name="TextBox 7">
            <a:extLst>
              <a:ext uri="{FF2B5EF4-FFF2-40B4-BE49-F238E27FC236}">
                <a16:creationId xmlns:a16="http://schemas.microsoft.com/office/drawing/2014/main" xmlns="" id="{945FB8B5-8700-4F8C-A9D0-76E5E6BFBFE6}"/>
              </a:ext>
            </a:extLst>
          </p:cNvPr>
          <p:cNvSpPr txBox="1"/>
          <p:nvPr/>
        </p:nvSpPr>
        <p:spPr>
          <a:xfrm>
            <a:off x="0" y="426057"/>
            <a:ext cx="12192000" cy="744836"/>
          </a:xfrm>
          <a:prstGeom prst="rect">
            <a:avLst/>
          </a:prstGeom>
          <a:solidFill>
            <a:schemeClr val="tx1"/>
          </a:solidFill>
        </p:spPr>
        <p:txBody>
          <a:bodyPr vert="horz" lIns="91440" tIns="45720" rIns="91440" bIns="45720" rtlCol="0" anchor="ctr">
            <a:normAutofit/>
          </a:bodyPr>
          <a:lstStyle/>
          <a:p>
            <a:pPr defTabSz="914377">
              <a:lnSpc>
                <a:spcPct val="90000"/>
              </a:lnSpc>
              <a:spcBef>
                <a:spcPct val="0"/>
              </a:spcBef>
              <a:spcAft>
                <a:spcPts val="600"/>
              </a:spcAft>
            </a:pPr>
            <a:r>
              <a:rPr lang="en-US" sz="2400" b="1" i="1" dirty="0">
                <a:solidFill>
                  <a:prstClr val="white"/>
                </a:solidFill>
                <a:latin typeface="Calibri" panose="020F0502020204030204"/>
              </a:rPr>
              <a:t>             </a:t>
            </a:r>
            <a:r>
              <a:rPr lang="en-US" sz="2400" b="1" i="1" u="sng" dirty="0">
                <a:solidFill>
                  <a:prstClr val="white"/>
                </a:solidFill>
                <a:latin typeface="Calibri" panose="020F0502020204030204"/>
              </a:rPr>
              <a:t>History</a:t>
            </a:r>
          </a:p>
        </p:txBody>
      </p:sp>
    </p:spTree>
    <p:extLst>
      <p:ext uri="{BB962C8B-B14F-4D97-AF65-F5344CB8AC3E}">
        <p14:creationId xmlns:p14="http://schemas.microsoft.com/office/powerpoint/2010/main" val="3785738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6627">
                                            <p:txEl>
                                              <p:pRg st="1" end="1"/>
                                            </p:txEl>
                                          </p:spTgt>
                                        </p:tgtEl>
                                        <p:attrNameLst>
                                          <p:attrName>style.visibility</p:attrName>
                                        </p:attrNameLst>
                                      </p:cBhvr>
                                      <p:to>
                                        <p:strVal val="visible"/>
                                      </p:to>
                                    </p:set>
                                    <p:anim calcmode="lin" valueType="num">
                                      <p:cBhvr additive="base">
                                        <p:cTn id="13"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66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6627">
                                            <p:txEl>
                                              <p:pRg st="2" end="2"/>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6627">
                                            <p:txEl>
                                              <p:pRg st="3" end="3"/>
                                            </p:txEl>
                                          </p:spTgt>
                                        </p:tgtEl>
                                        <p:attrNameLst>
                                          <p:attrName>style.visibility</p:attrName>
                                        </p:attrNameLst>
                                      </p:cBhvr>
                                      <p:to>
                                        <p:strVal val="visible"/>
                                      </p:to>
                                    </p:set>
                                    <p:anim calcmode="lin" valueType="num">
                                      <p:cBhvr additive="base">
                                        <p:cTn id="23"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26627">
                                            <p:txEl>
                                              <p:pRg st="4" end="4"/>
                                            </p:txEl>
                                          </p:spTgt>
                                        </p:tgtEl>
                                        <p:attrNameLst>
                                          <p:attrName>style.visibility</p:attrName>
                                        </p:attrNameLst>
                                      </p:cBhvr>
                                      <p:to>
                                        <p:strVal val="visible"/>
                                      </p:to>
                                    </p:set>
                                    <p:anim calcmode="lin" valueType="num">
                                      <p:cBhvr additive="base">
                                        <p:cTn id="29" dur="500" fill="hold"/>
                                        <p:tgtEl>
                                          <p:spTgt spid="26627">
                                            <p:txEl>
                                              <p:pRg st="4" end="4"/>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6627">
                                            <p:txEl>
                                              <p:pRg st="4" end="4"/>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6627">
                                            <p:txEl>
                                              <p:pRg st="5" end="5"/>
                                            </p:txEl>
                                          </p:spTgt>
                                        </p:tgtEl>
                                        <p:attrNameLst>
                                          <p:attrName>style.visibility</p:attrName>
                                        </p:attrNameLst>
                                      </p:cBhvr>
                                      <p:to>
                                        <p:strVal val="visible"/>
                                      </p:to>
                                    </p:set>
                                    <p:anim calcmode="lin" valueType="num">
                                      <p:cBhvr additive="base">
                                        <p:cTn id="33" dur="500" fill="hold"/>
                                        <p:tgtEl>
                                          <p:spTgt spid="26627">
                                            <p:txEl>
                                              <p:pRg st="5" end="5"/>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6627">
                                            <p:txEl>
                                              <p:pRg st="5" end="5"/>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6627">
                                            <p:txEl>
                                              <p:pRg st="6" end="6"/>
                                            </p:txEl>
                                          </p:spTgt>
                                        </p:tgtEl>
                                        <p:attrNameLst>
                                          <p:attrName>style.visibility</p:attrName>
                                        </p:attrNameLst>
                                      </p:cBhvr>
                                      <p:to>
                                        <p:strVal val="visible"/>
                                      </p:to>
                                    </p:set>
                                    <p:anim calcmode="lin" valueType="num">
                                      <p:cBhvr additive="base">
                                        <p:cTn id="37" dur="500" fill="hold"/>
                                        <p:tgtEl>
                                          <p:spTgt spid="2662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662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26627">
                                            <p:txEl>
                                              <p:pRg st="7" end="7"/>
                                            </p:txEl>
                                          </p:spTgt>
                                        </p:tgtEl>
                                        <p:attrNameLst>
                                          <p:attrName>style.visibility</p:attrName>
                                        </p:attrNameLst>
                                      </p:cBhvr>
                                      <p:to>
                                        <p:strVal val="visible"/>
                                      </p:to>
                                    </p:set>
                                    <p:anim calcmode="lin" valueType="num">
                                      <p:cBhvr additive="base">
                                        <p:cTn id="43" dur="500" fill="hold"/>
                                        <p:tgtEl>
                                          <p:spTgt spid="26627">
                                            <p:txEl>
                                              <p:pRg st="7" end="7"/>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6627">
                                            <p:txEl>
                                              <p:pRg st="7" end="7"/>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6627">
                                            <p:txEl>
                                              <p:pRg st="8" end="8"/>
                                            </p:txEl>
                                          </p:spTgt>
                                        </p:tgtEl>
                                        <p:attrNameLst>
                                          <p:attrName>style.visibility</p:attrName>
                                        </p:attrNameLst>
                                      </p:cBhvr>
                                      <p:to>
                                        <p:strVal val="visible"/>
                                      </p:to>
                                    </p:set>
                                    <p:anim calcmode="lin" valueType="num">
                                      <p:cBhvr additive="base">
                                        <p:cTn id="47" dur="500" fill="hold"/>
                                        <p:tgtEl>
                                          <p:spTgt spid="26627">
                                            <p:txEl>
                                              <p:pRg st="8" end="8"/>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662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a:extLst>
              <a:ext uri="{FF2B5EF4-FFF2-40B4-BE49-F238E27FC236}">
                <a16:creationId xmlns:a16="http://schemas.microsoft.com/office/drawing/2014/main" xmlns="" id="{67D179FB-6DE0-49EC-88E1-221646E76E49}"/>
              </a:ext>
            </a:extLst>
          </p:cNvPr>
          <p:cNvSpPr>
            <a:spLocks noGrp="1"/>
          </p:cNvSpPr>
          <p:nvPr>
            <p:ph idx="1"/>
          </p:nvPr>
        </p:nvSpPr>
        <p:spPr>
          <a:xfrm>
            <a:off x="1541256" y="2704392"/>
            <a:ext cx="9109495" cy="2531471"/>
          </a:xfrm>
        </p:spPr>
        <p:txBody>
          <a:bodyPr>
            <a:normAutofit fontScale="77500" lnSpcReduction="20000"/>
          </a:bodyPr>
          <a:lstStyle/>
          <a:p>
            <a:pPr marL="461951" indent="-461951">
              <a:lnSpc>
                <a:spcPct val="110000"/>
              </a:lnSpc>
              <a:spcAft>
                <a:spcPts val="1200"/>
              </a:spcAft>
              <a:buFont typeface="Wingdings" panose="05000000000000000000" pitchFamily="2" charset="2"/>
              <a:buChar char="§"/>
            </a:pPr>
            <a:r>
              <a:rPr lang="en-US" sz="3200" dirty="0"/>
              <a:t> </a:t>
            </a:r>
            <a:r>
              <a:rPr lang="en-US" sz="3800" b="1" u="sng" dirty="0">
                <a:effectLst>
                  <a:outerShdw blurRad="38100" dist="38100" dir="2700000" algn="tl">
                    <a:srgbClr val="000000">
                      <a:alpha val="43137"/>
                    </a:srgbClr>
                  </a:outerShdw>
                </a:effectLst>
              </a:rPr>
              <a:t>1981</a:t>
            </a:r>
            <a:r>
              <a:rPr lang="en-US" sz="3800" dirty="0"/>
              <a:t>:  </a:t>
            </a:r>
            <a:r>
              <a:rPr lang="en-US" sz="3800" b="1" dirty="0"/>
              <a:t>“Waiver” program created!</a:t>
            </a:r>
          </a:p>
          <a:p>
            <a:pPr marL="754552" lvl="1" indent="-461951">
              <a:buFont typeface="Wingdings" panose="05000000000000000000" pitchFamily="2" charset="2"/>
              <a:buChar char="Ø"/>
            </a:pPr>
            <a:r>
              <a:rPr lang="en-US" sz="3800" b="1" dirty="0"/>
              <a:t>Created Section 1915(c) of the Social Security Act</a:t>
            </a:r>
          </a:p>
          <a:p>
            <a:pPr marL="754552" lvl="1" indent="-461951">
              <a:lnSpc>
                <a:spcPct val="110000"/>
              </a:lnSpc>
              <a:spcAft>
                <a:spcPts val="1200"/>
              </a:spcAft>
              <a:buFont typeface="Wingdings" panose="05000000000000000000" pitchFamily="2" charset="2"/>
              <a:buChar char="Ø"/>
            </a:pPr>
            <a:r>
              <a:rPr lang="en-US" sz="3800" b="1" dirty="0"/>
              <a:t>Intended to reduce the “institutional bias” of the Medicaid program.</a:t>
            </a:r>
          </a:p>
          <a:p>
            <a:pPr marL="461951" indent="-461951">
              <a:buFont typeface="Wingdings" panose="05000000000000000000" pitchFamily="2" charset="2"/>
              <a:buChar char="§"/>
            </a:pPr>
            <a:r>
              <a:rPr lang="en-US" sz="3800" b="1" u="sng" dirty="0">
                <a:effectLst>
                  <a:outerShdw blurRad="38100" dist="38100" dir="2700000" algn="tl">
                    <a:srgbClr val="000000">
                      <a:alpha val="43137"/>
                    </a:srgbClr>
                  </a:outerShdw>
                </a:effectLst>
              </a:rPr>
              <a:t>1985</a:t>
            </a:r>
            <a:r>
              <a:rPr lang="en-US" sz="3800" b="1" dirty="0"/>
              <a:t>:  First waiver regulations published</a:t>
            </a:r>
          </a:p>
        </p:txBody>
      </p:sp>
      <p:sp>
        <p:nvSpPr>
          <p:cNvPr id="2" name="Footer Placeholder 1">
            <a:extLst>
              <a:ext uri="{FF2B5EF4-FFF2-40B4-BE49-F238E27FC236}">
                <a16:creationId xmlns:a16="http://schemas.microsoft.com/office/drawing/2014/main" xmlns="" id="{BE43CC59-5794-4C42-9481-3E9FCD33D636}"/>
              </a:ext>
            </a:extLst>
          </p:cNvPr>
          <p:cNvSpPr>
            <a:spLocks noGrp="1"/>
          </p:cNvSpPr>
          <p:nvPr>
            <p:ph type="ftr" sz="quarter" idx="11"/>
          </p:nvPr>
        </p:nvSpPr>
        <p:spPr/>
        <p:txBody>
          <a:bodyPr/>
          <a:lstStyle/>
          <a:p>
            <a:fld id="{ABA72355-643B-4057-9358-0E2811A94F85}" type="slidenum">
              <a:rPr lang="en-US" smtClean="0"/>
              <a:t>7</a:t>
            </a:fld>
            <a:endParaRPr lang="en-US" dirty="0"/>
          </a:p>
        </p:txBody>
      </p:sp>
      <p:sp>
        <p:nvSpPr>
          <p:cNvPr id="3" name="TextBox 2">
            <a:extLst>
              <a:ext uri="{FF2B5EF4-FFF2-40B4-BE49-F238E27FC236}">
                <a16:creationId xmlns:a16="http://schemas.microsoft.com/office/drawing/2014/main" xmlns="" id="{BEC66E0D-BAA2-4A6A-A31F-325D5A808253}"/>
              </a:ext>
            </a:extLst>
          </p:cNvPr>
          <p:cNvSpPr txBox="1"/>
          <p:nvPr/>
        </p:nvSpPr>
        <p:spPr>
          <a:xfrm>
            <a:off x="955320" y="1261582"/>
            <a:ext cx="1649426" cy="722115"/>
          </a:xfrm>
          <a:prstGeom prst="rect">
            <a:avLst/>
          </a:prstGeom>
          <a:solidFill>
            <a:schemeClr val="accent2">
              <a:lumMod val="75000"/>
            </a:schemeClr>
          </a:solidFill>
        </p:spPr>
        <p:txBody>
          <a:bodyPr wrap="square" rtlCol="0">
            <a:spAutoFit/>
          </a:bodyPr>
          <a:lstStyle/>
          <a:p>
            <a:pPr algn="ctr"/>
            <a:r>
              <a:rPr lang="en-US" sz="4000" b="1" dirty="0">
                <a:solidFill>
                  <a:schemeClr val="bg1"/>
                </a:solidFill>
              </a:rPr>
              <a:t>1980’s</a:t>
            </a:r>
          </a:p>
        </p:txBody>
      </p:sp>
      <p:pic>
        <p:nvPicPr>
          <p:cNvPr id="6" name="Picture 3" descr="image002">
            <a:extLst>
              <a:ext uri="{FF2B5EF4-FFF2-40B4-BE49-F238E27FC236}">
                <a16:creationId xmlns:a16="http://schemas.microsoft.com/office/drawing/2014/main" xmlns="" id="{593890D0-1B03-42E5-9DE5-F21738D2D7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2030" y="1200335"/>
            <a:ext cx="1917428" cy="1994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44FCD0CF-8EBB-4420-B07D-0700B10573FE}"/>
              </a:ext>
            </a:extLst>
          </p:cNvPr>
          <p:cNvSpPr txBox="1"/>
          <p:nvPr/>
        </p:nvSpPr>
        <p:spPr>
          <a:xfrm>
            <a:off x="0" y="426057"/>
            <a:ext cx="12192000" cy="744836"/>
          </a:xfrm>
          <a:prstGeom prst="rect">
            <a:avLst/>
          </a:prstGeom>
          <a:solidFill>
            <a:schemeClr val="tx1"/>
          </a:solidFill>
        </p:spPr>
        <p:txBody>
          <a:bodyPr vert="horz" lIns="91440" tIns="45720" rIns="91440" bIns="45720" rtlCol="0" anchor="ctr">
            <a:normAutofit/>
          </a:bodyPr>
          <a:lstStyle/>
          <a:p>
            <a:pPr defTabSz="914377">
              <a:lnSpc>
                <a:spcPct val="90000"/>
              </a:lnSpc>
              <a:spcBef>
                <a:spcPct val="0"/>
              </a:spcBef>
              <a:spcAft>
                <a:spcPts val="600"/>
              </a:spcAft>
            </a:pPr>
            <a:r>
              <a:rPr lang="en-US" sz="2400" b="1" i="1" dirty="0">
                <a:solidFill>
                  <a:prstClr val="white"/>
                </a:solidFill>
                <a:latin typeface="Calibri" panose="020F0502020204030204"/>
              </a:rPr>
              <a:t>             </a:t>
            </a:r>
            <a:r>
              <a:rPr lang="en-US" sz="2400" b="1" i="1" u="sng" dirty="0">
                <a:solidFill>
                  <a:prstClr val="white"/>
                </a:solidFill>
                <a:latin typeface="Calibri" panose="020F0502020204030204"/>
              </a:rPr>
              <a:t>History</a:t>
            </a:r>
          </a:p>
        </p:txBody>
      </p:sp>
    </p:spTree>
    <p:extLst>
      <p:ext uri="{BB962C8B-B14F-4D97-AF65-F5344CB8AC3E}">
        <p14:creationId xmlns:p14="http://schemas.microsoft.com/office/powerpoint/2010/main" val="1820054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anim calcmode="lin" valueType="num">
                                      <p:cBhvr additive="base">
                                        <p:cTn id="7" dur="500" fill="hold"/>
                                        <p:tgtEl>
                                          <p:spTgt spid="266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66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anim calcmode="lin" valueType="num">
                                      <p:cBhvr additive="base">
                                        <p:cTn id="11" dur="500" fill="hold"/>
                                        <p:tgtEl>
                                          <p:spTgt spid="266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66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anim calcmode="lin" valueType="num">
                                      <p:cBhvr additive="base">
                                        <p:cTn id="15" dur="500" fill="hold"/>
                                        <p:tgtEl>
                                          <p:spTgt spid="266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66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grpId="0" nodeType="clickEffect">
                                  <p:stCondLst>
                                    <p:cond delay="0"/>
                                  </p:stCondLst>
                                  <p:childTnLst>
                                    <p:set>
                                      <p:cBhvr>
                                        <p:cTn id="20" dur="1" fill="hold">
                                          <p:stCondLst>
                                            <p:cond delay="0"/>
                                          </p:stCondLst>
                                        </p:cTn>
                                        <p:tgtEl>
                                          <p:spTgt spid="26627">
                                            <p:txEl>
                                              <p:pRg st="3" end="3"/>
                                            </p:txEl>
                                          </p:spTgt>
                                        </p:tgtEl>
                                        <p:attrNameLst>
                                          <p:attrName>style.visibility</p:attrName>
                                        </p:attrNameLst>
                                      </p:cBhvr>
                                      <p:to>
                                        <p:strVal val="visible"/>
                                      </p:to>
                                    </p:set>
                                    <p:anim calcmode="lin" valueType="num">
                                      <p:cBhvr additive="base">
                                        <p:cTn id="21" dur="500" fill="hold"/>
                                        <p:tgtEl>
                                          <p:spTgt spid="26627">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6627">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6"/>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88CFE315-F1D0-4F69-87C8-2BDCB56D3FB2}"/>
              </a:ext>
            </a:extLst>
          </p:cNvPr>
          <p:cNvSpPr txBox="1"/>
          <p:nvPr/>
        </p:nvSpPr>
        <p:spPr>
          <a:xfrm>
            <a:off x="887460" y="643467"/>
            <a:ext cx="11210925" cy="744836"/>
          </a:xfrm>
          <a:prstGeom prst="rect">
            <a:avLst/>
          </a:prstGeom>
        </p:spPr>
        <p:txBody>
          <a:bodyPr vert="horz" lIns="91440" tIns="45720" rIns="91440" bIns="45720" rtlCol="0" anchor="ctr">
            <a:normAutofit/>
          </a:bodyPr>
          <a:lstStyle/>
          <a:p>
            <a:pPr defTabSz="914377">
              <a:lnSpc>
                <a:spcPct val="90000"/>
              </a:lnSpc>
              <a:spcBef>
                <a:spcPct val="0"/>
              </a:spcBef>
              <a:spcAft>
                <a:spcPts val="600"/>
              </a:spcAft>
            </a:pPr>
            <a:r>
              <a:rPr lang="en-US" sz="2400" b="1" i="1" u="sng" dirty="0">
                <a:solidFill>
                  <a:prstClr val="white"/>
                </a:solidFill>
                <a:latin typeface="Calibri" panose="020F0502020204030204"/>
              </a:rPr>
              <a:t>History</a:t>
            </a:r>
          </a:p>
        </p:txBody>
      </p:sp>
      <p:sp>
        <p:nvSpPr>
          <p:cNvPr id="2" name="Footer Placeholder 1">
            <a:extLst>
              <a:ext uri="{FF2B5EF4-FFF2-40B4-BE49-F238E27FC236}">
                <a16:creationId xmlns:a16="http://schemas.microsoft.com/office/drawing/2014/main" xmlns="" id="{E42EE89B-D4D2-4497-8A95-4885C5E334D1}"/>
              </a:ext>
            </a:extLst>
          </p:cNvPr>
          <p:cNvSpPr>
            <a:spLocks noGrp="1"/>
          </p:cNvSpPr>
          <p:nvPr>
            <p:ph type="ftr" sz="quarter" idx="11"/>
          </p:nvPr>
        </p:nvSpPr>
        <p:spPr>
          <a:xfrm>
            <a:off x="4038600" y="6356353"/>
            <a:ext cx="4114800" cy="365125"/>
          </a:xfrm>
        </p:spPr>
        <p:txBody>
          <a:bodyPr vert="horz" lIns="91440" tIns="45720" rIns="91440" bIns="45720" rtlCol="0" anchor="ctr">
            <a:normAutofit/>
          </a:bodyPr>
          <a:lstStyle/>
          <a:p>
            <a:pPr defTabSz="914377">
              <a:spcAft>
                <a:spcPts val="600"/>
              </a:spcAft>
            </a:pPr>
            <a:fld id="{82139BE8-21EA-407A-B3FD-7D5EA5C64A20}" type="slidenum">
              <a:rPr lang="en-US" b="1" smtClean="0">
                <a:solidFill>
                  <a:prstClr val="black">
                    <a:tint val="75000"/>
                  </a:prstClr>
                </a:solidFill>
                <a:latin typeface="Calibri" panose="020F0502020204030204"/>
              </a:rPr>
              <a:t>8</a:t>
            </a:fld>
            <a:endParaRPr lang="en-US" b="1"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xmlns="" id="{ED4E86F5-8CD3-4A34-917E-2EEDCFC79E4F}"/>
              </a:ext>
            </a:extLst>
          </p:cNvPr>
          <p:cNvSpPr txBox="1"/>
          <p:nvPr/>
        </p:nvSpPr>
        <p:spPr>
          <a:xfrm>
            <a:off x="1291472" y="2005317"/>
            <a:ext cx="9283337" cy="830997"/>
          </a:xfrm>
          <a:prstGeom prst="rect">
            <a:avLst/>
          </a:prstGeom>
          <a:noFill/>
        </p:spPr>
        <p:txBody>
          <a:bodyPr wrap="square" rtlCol="0">
            <a:spAutoFit/>
          </a:bodyPr>
          <a:lstStyle/>
          <a:p>
            <a:pPr algn="ctr" defTabSz="914377"/>
            <a:r>
              <a:rPr lang="en-US" sz="4800" b="1" dirty="0">
                <a:solidFill>
                  <a:srgbClr val="C00000"/>
                </a:solidFill>
                <a:latin typeface="Calibri" panose="020F0502020204030204"/>
              </a:rPr>
              <a:t>Waiver Dependent on ICF</a:t>
            </a:r>
          </a:p>
        </p:txBody>
      </p:sp>
      <p:sp>
        <p:nvSpPr>
          <p:cNvPr id="7" name="TextBox 6">
            <a:extLst>
              <a:ext uri="{FF2B5EF4-FFF2-40B4-BE49-F238E27FC236}">
                <a16:creationId xmlns:a16="http://schemas.microsoft.com/office/drawing/2014/main" xmlns="" id="{97DAE035-BA88-43B2-91F3-55137AFB19AA}"/>
              </a:ext>
            </a:extLst>
          </p:cNvPr>
          <p:cNvSpPr txBox="1"/>
          <p:nvPr/>
        </p:nvSpPr>
        <p:spPr>
          <a:xfrm>
            <a:off x="1159497" y="3245936"/>
            <a:ext cx="9547287" cy="2806922"/>
          </a:xfrm>
          <a:prstGeom prst="rect">
            <a:avLst/>
          </a:prstGeom>
          <a:noFill/>
        </p:spPr>
        <p:txBody>
          <a:bodyPr wrap="square" rtlCol="0">
            <a:spAutoFit/>
          </a:bodyPr>
          <a:lstStyle/>
          <a:p>
            <a:pPr marL="568311" indent="-457189">
              <a:lnSpc>
                <a:spcPct val="90000"/>
              </a:lnSpc>
              <a:spcBef>
                <a:spcPts val="1000"/>
              </a:spcBef>
              <a:buFont typeface="Wingdings" panose="05000000000000000000" pitchFamily="2" charset="2"/>
              <a:buChar char="v"/>
            </a:pPr>
            <a:r>
              <a:rPr lang="en-US" sz="2800" dirty="0">
                <a:solidFill>
                  <a:prstClr val="black"/>
                </a:solidFill>
              </a:rPr>
              <a:t>By law, the “community” alternative to the ICF entitlement – called a “waiver” – is dependent on a state offering the ICF services. 42 U.S.C. § 1915(c).  Waiver services are not an entitlement, meaning states are not required to offer waiver services.  </a:t>
            </a:r>
            <a:r>
              <a:rPr lang="en-US" sz="2800" i="1" dirty="0">
                <a:solidFill>
                  <a:prstClr val="black"/>
                </a:solidFill>
              </a:rPr>
              <a:t>Id</a:t>
            </a:r>
            <a:r>
              <a:rPr lang="en-US" sz="2800" dirty="0">
                <a:solidFill>
                  <a:prstClr val="black"/>
                </a:solidFill>
              </a:rPr>
              <a:t>.  As such, a state can provide ICF services without offering waiver services, but it cannot offer waiver services without offering ICF services.  </a:t>
            </a:r>
            <a:r>
              <a:rPr lang="en-US" sz="2800" i="1" dirty="0">
                <a:solidFill>
                  <a:prstClr val="black"/>
                </a:solidFill>
              </a:rPr>
              <a:t>Id</a:t>
            </a:r>
            <a:r>
              <a:rPr lang="en-US" sz="2800" dirty="0">
                <a:solidFill>
                  <a:prstClr val="black"/>
                </a:solidFill>
              </a:rPr>
              <a:t>. </a:t>
            </a:r>
          </a:p>
        </p:txBody>
      </p:sp>
    </p:spTree>
    <p:extLst>
      <p:ext uri="{BB962C8B-B14F-4D97-AF65-F5344CB8AC3E}">
        <p14:creationId xmlns:p14="http://schemas.microsoft.com/office/powerpoint/2010/main" val="38430187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xmlns="" id="{A4AC5506-6312-4701-8D3C-40187889A94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651756"/>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4" name="TextBox 3">
            <a:extLst>
              <a:ext uri="{FF2B5EF4-FFF2-40B4-BE49-F238E27FC236}">
                <a16:creationId xmlns:a16="http://schemas.microsoft.com/office/drawing/2014/main" xmlns="" id="{88CFE315-F1D0-4F69-87C8-2BDCB56D3FB2}"/>
              </a:ext>
            </a:extLst>
          </p:cNvPr>
          <p:cNvSpPr txBox="1"/>
          <p:nvPr/>
        </p:nvSpPr>
        <p:spPr>
          <a:xfrm>
            <a:off x="887460" y="643467"/>
            <a:ext cx="11210925" cy="744836"/>
          </a:xfrm>
          <a:prstGeom prst="rect">
            <a:avLst/>
          </a:prstGeom>
        </p:spPr>
        <p:txBody>
          <a:bodyPr vert="horz" lIns="91440" tIns="45720" rIns="91440" bIns="45720" rtlCol="0" anchor="ctr">
            <a:normAutofit/>
          </a:bodyPr>
          <a:lstStyle/>
          <a:p>
            <a:pPr defTabSz="914377">
              <a:lnSpc>
                <a:spcPct val="90000"/>
              </a:lnSpc>
              <a:spcBef>
                <a:spcPct val="0"/>
              </a:spcBef>
              <a:spcAft>
                <a:spcPts val="600"/>
              </a:spcAft>
            </a:pPr>
            <a:r>
              <a:rPr lang="en-US" sz="2400" b="1" i="1" u="sng" dirty="0">
                <a:solidFill>
                  <a:prstClr val="white"/>
                </a:solidFill>
                <a:latin typeface="Calibri" panose="020F0502020204030204"/>
              </a:rPr>
              <a:t>History</a:t>
            </a:r>
          </a:p>
        </p:txBody>
      </p:sp>
      <p:sp>
        <p:nvSpPr>
          <p:cNvPr id="2" name="Footer Placeholder 1">
            <a:extLst>
              <a:ext uri="{FF2B5EF4-FFF2-40B4-BE49-F238E27FC236}">
                <a16:creationId xmlns:a16="http://schemas.microsoft.com/office/drawing/2014/main" xmlns="" id="{E42EE89B-D4D2-4497-8A95-4885C5E334D1}"/>
              </a:ext>
            </a:extLst>
          </p:cNvPr>
          <p:cNvSpPr>
            <a:spLocks noGrp="1"/>
          </p:cNvSpPr>
          <p:nvPr>
            <p:ph type="ftr" sz="quarter" idx="11"/>
          </p:nvPr>
        </p:nvSpPr>
        <p:spPr>
          <a:xfrm>
            <a:off x="4038600" y="6356353"/>
            <a:ext cx="4114800" cy="365125"/>
          </a:xfrm>
        </p:spPr>
        <p:txBody>
          <a:bodyPr vert="horz" lIns="91440" tIns="45720" rIns="91440" bIns="45720" rtlCol="0" anchor="ctr">
            <a:normAutofit/>
          </a:bodyPr>
          <a:lstStyle/>
          <a:p>
            <a:pPr defTabSz="914377">
              <a:spcAft>
                <a:spcPts val="600"/>
              </a:spcAft>
            </a:pPr>
            <a:fld id="{E46F8154-77D3-41A8-8948-DFA3A7813789}" type="slidenum">
              <a:rPr lang="en-US" b="1" smtClean="0">
                <a:solidFill>
                  <a:prstClr val="black">
                    <a:tint val="75000"/>
                  </a:prstClr>
                </a:solidFill>
                <a:latin typeface="Calibri" panose="020F0502020204030204"/>
              </a:rPr>
              <a:t>9</a:t>
            </a:fld>
            <a:endParaRPr lang="en-US" b="1" dirty="0">
              <a:solidFill>
                <a:prstClr val="black">
                  <a:tint val="75000"/>
                </a:prstClr>
              </a:solidFill>
              <a:latin typeface="Calibri" panose="020F0502020204030204"/>
            </a:endParaRPr>
          </a:p>
        </p:txBody>
      </p:sp>
      <p:sp>
        <p:nvSpPr>
          <p:cNvPr id="5" name="TextBox 4">
            <a:extLst>
              <a:ext uri="{FF2B5EF4-FFF2-40B4-BE49-F238E27FC236}">
                <a16:creationId xmlns:a16="http://schemas.microsoft.com/office/drawing/2014/main" xmlns="" id="{ED4E86F5-8CD3-4A34-917E-2EEDCFC79E4F}"/>
              </a:ext>
            </a:extLst>
          </p:cNvPr>
          <p:cNvSpPr txBox="1"/>
          <p:nvPr/>
        </p:nvSpPr>
        <p:spPr>
          <a:xfrm>
            <a:off x="1375956" y="1907176"/>
            <a:ext cx="9283337" cy="369332"/>
          </a:xfrm>
          <a:prstGeom prst="rect">
            <a:avLst/>
          </a:prstGeom>
          <a:noFill/>
        </p:spPr>
        <p:txBody>
          <a:bodyPr wrap="square" rtlCol="0">
            <a:spAutoFit/>
          </a:bodyPr>
          <a:lstStyle/>
          <a:p>
            <a:pPr defTabSz="914377"/>
            <a:endParaRPr lang="en-US"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xmlns="" id="{AED7AC79-CB91-4AF4-AF8E-B0AF497CFF0F}"/>
              </a:ext>
            </a:extLst>
          </p:cNvPr>
          <p:cNvPicPr>
            <a:picLocks noChangeAspect="1"/>
          </p:cNvPicPr>
          <p:nvPr/>
        </p:nvPicPr>
        <p:blipFill>
          <a:blip r:embed="rId2"/>
          <a:stretch>
            <a:fillRect/>
          </a:stretch>
        </p:blipFill>
        <p:spPr>
          <a:xfrm>
            <a:off x="1571755" y="2572611"/>
            <a:ext cx="9087539" cy="3300291"/>
          </a:xfrm>
          <a:prstGeom prst="rect">
            <a:avLst/>
          </a:prstGeom>
          <a:ln>
            <a:solidFill>
              <a:srgbClr val="C00000"/>
            </a:solidFill>
          </a:ln>
          <a:effectLst>
            <a:outerShdw blurRad="50800" dist="50800" dir="5400000" algn="ctr" rotWithShape="0">
              <a:srgbClr val="FF0000"/>
            </a:outerShdw>
          </a:effectLst>
        </p:spPr>
      </p:pic>
    </p:spTree>
    <p:extLst>
      <p:ext uri="{BB962C8B-B14F-4D97-AF65-F5344CB8AC3E}">
        <p14:creationId xmlns:p14="http://schemas.microsoft.com/office/powerpoint/2010/main" val="8237763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356</TotalTime>
  <Words>1312</Words>
  <Application>Microsoft Office PowerPoint</Application>
  <PresentationFormat>Custom</PresentationFormat>
  <Paragraphs>172</Paragraphs>
  <Slides>27</Slides>
  <Notes>6</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            PROTECTING THE ICF ENTITLEMENT: THE REAL MEANING OF OLMSTEAD</vt:lpstr>
      <vt:lpstr>PowerPoint Presentation</vt:lpstr>
      <vt:lpstr>Our Journey Today: Around the DD World in 45 Minutes</vt:lpstr>
      <vt:lpstr>PowerPoint Presentation</vt:lpstr>
      <vt:lpstr>PowerPoint Presentation</vt:lpstr>
      <vt:lpstr>1970’s</vt:lpstr>
      <vt:lpstr>PowerPoint Presentation</vt:lpstr>
      <vt:lpstr>PowerPoint Presentation</vt:lpstr>
      <vt:lpstr>PowerPoint Presentation</vt:lpstr>
      <vt:lpstr>PowerPoint Presentation</vt:lpstr>
      <vt:lpstr>2000’s - Present</vt:lpstr>
      <vt:lpstr>Olmstead</vt:lpstr>
      <vt:lpstr>  Americans With Disabilities Act: 1990</vt:lpstr>
      <vt:lpstr>ADA Regulations</vt:lpstr>
      <vt:lpstr>PowerPoint Presentation</vt:lpstr>
      <vt:lpstr>PowerPoint Presentation</vt:lpstr>
      <vt:lpstr>PowerPoint Presentation</vt:lpstr>
      <vt:lpstr>PowerPoint Presentation</vt:lpstr>
      <vt:lpstr>PowerPoint Presentation</vt:lpstr>
      <vt:lpstr>Protection &amp; Advocacy System “P&amp;A’s” </vt:lpstr>
      <vt:lpstr>PowerPoint Presentation</vt:lpstr>
      <vt:lpstr>PowerPoint Presentation</vt:lpstr>
      <vt:lpstr>PowerPoint Presentation</vt:lpstr>
      <vt:lpstr>What to Do? </vt:lpstr>
      <vt:lpstr>Buzz Words</vt:lpstr>
      <vt:lpstr>PowerPoint Presentation</vt:lpstr>
      <vt:lpstr>Additional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PROTECTING THE ICF ENTITLEMENT: THE REAL MEANING OF OLMSTEAD</dc:title>
  <dc:creator>Jane M. Kipnis</dc:creator>
  <cp:lastModifiedBy>Jonathan Neidorf</cp:lastModifiedBy>
  <cp:revision>52</cp:revision>
  <cp:lastPrinted>2018-10-17T21:40:20Z</cp:lastPrinted>
  <dcterms:created xsi:type="dcterms:W3CDTF">2018-10-17T14:16:53Z</dcterms:created>
  <dcterms:modified xsi:type="dcterms:W3CDTF">2018-11-05T18:52:23Z</dcterms:modified>
</cp:coreProperties>
</file>