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59" r:id="rId6"/>
    <p:sldId id="260" r:id="rId7"/>
    <p:sldId id="264" r:id="rId8"/>
    <p:sldId id="267" r:id="rId9"/>
    <p:sldId id="262" r:id="rId10"/>
    <p:sldId id="268" r:id="rId11"/>
    <p:sldId id="263" r:id="rId12"/>
    <p:sldId id="266" r:id="rId13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72470" autoAdjust="0"/>
  </p:normalViewPr>
  <p:slideViewPr>
    <p:cSldViewPr>
      <p:cViewPr>
        <p:scale>
          <a:sx n="110" d="100"/>
          <a:sy n="110" d="100"/>
        </p:scale>
        <p:origin x="-1818" y="-7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669" y="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A51DE-A3BF-4A9B-9290-1A86D09132E7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82EA5-D5CF-42F9-A899-82F335F57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0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Medicaid</a:t>
            </a:r>
            <a:r>
              <a:rPr lang="en-US" baseline="0" dirty="0" smtClean="0"/>
              <a:t> has covered long-term care in hospitals, NFs, and </a:t>
            </a:r>
            <a:r>
              <a:rPr lang="en-US" baseline="0" dirty="0" err="1" smtClean="0"/>
              <a:t>ICFs</a:t>
            </a:r>
            <a:r>
              <a:rPr lang="en-US" baseline="0" dirty="0" smtClean="0"/>
              <a:t> since the beginning of the program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the early </a:t>
            </a:r>
            <a:r>
              <a:rPr lang="en-US" baseline="0" dirty="0" err="1" smtClean="0"/>
              <a:t>1980s</a:t>
            </a:r>
            <a:r>
              <a:rPr lang="en-US" baseline="0" dirty="0" smtClean="0"/>
              <a:t>, in an effort to give people with disabilities the option to live in the community, Congress enacted Section 1915(c)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82EA5-D5CF-42F9-A899-82F335F57E1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42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Medicaid</a:t>
            </a:r>
            <a:r>
              <a:rPr lang="en-US" baseline="0" dirty="0" smtClean="0"/>
              <a:t> has covered long-term care in hospitals, NFs, and </a:t>
            </a:r>
            <a:r>
              <a:rPr lang="en-US" baseline="0" dirty="0" err="1" smtClean="0"/>
              <a:t>ICFs</a:t>
            </a:r>
            <a:r>
              <a:rPr lang="en-US" baseline="0" dirty="0" smtClean="0"/>
              <a:t> since the beginning of the program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 the early </a:t>
            </a:r>
            <a:r>
              <a:rPr lang="en-US" baseline="0" dirty="0" err="1" smtClean="0"/>
              <a:t>1980s</a:t>
            </a:r>
            <a:r>
              <a:rPr lang="en-US" baseline="0" dirty="0" smtClean="0"/>
              <a:t>, in an effort to give people with disabilities the option to live in the community, Congress enacted Section 1915(c)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82EA5-D5CF-42F9-A899-82F335F57E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6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271016"/>
            <a:ext cx="5829300" cy="990600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Slide Line One</a:t>
            </a:r>
            <a:br>
              <a:rPr lang="en-US" dirty="0" smtClean="0"/>
            </a:br>
            <a:r>
              <a:rPr lang="en-US" dirty="0" smtClean="0"/>
              <a:t>Line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395728"/>
            <a:ext cx="4800600" cy="74295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885950" y="2331720"/>
            <a:ext cx="3086100" cy="0"/>
          </a:xfrm>
          <a:prstGeom prst="line">
            <a:avLst/>
          </a:prstGeom>
          <a:ln w="12700">
            <a:solidFill>
              <a:srgbClr val="A0A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vLogoTitleWhite20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325" y="3993444"/>
            <a:ext cx="4130944" cy="89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4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0" bIns="45720" rtlCol="0" anchor="ctr"/>
          <a:lstStyle>
            <a:lvl1pPr>
              <a:defRPr lang="en-US" smtClean="0"/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TitleHLine"/>
          <p:cNvCxnSpPr/>
          <p:nvPr userDrawn="1"/>
        </p:nvCxnSpPr>
        <p:spPr>
          <a:xfrm>
            <a:off x="342900" y="850392"/>
            <a:ext cx="61722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CovLogoBlue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4874295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5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2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0" bIns="45720" rtlCol="0" anchor="ctr"/>
          <a:lstStyle>
            <a:lvl1pPr>
              <a:defRPr lang="en-US" smtClean="0"/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TitleHLine"/>
          <p:cNvCxnSpPr/>
          <p:nvPr userDrawn="1"/>
        </p:nvCxnSpPr>
        <p:spPr>
          <a:xfrm>
            <a:off x="342900" y="850392"/>
            <a:ext cx="61722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342900" y="971550"/>
            <a:ext cx="302895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7"/>
          </p:nvPr>
        </p:nvSpPr>
        <p:spPr>
          <a:xfrm>
            <a:off x="3486150" y="971550"/>
            <a:ext cx="302895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9" name="CovLogoBlue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4874295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3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3-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0" bIns="45720" rtlCol="0" anchor="ctr"/>
          <a:lstStyle>
            <a:lvl1pPr>
              <a:defRPr lang="en-US" smtClean="0"/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TitleHLine"/>
          <p:cNvCxnSpPr/>
          <p:nvPr userDrawn="1"/>
        </p:nvCxnSpPr>
        <p:spPr>
          <a:xfrm>
            <a:off x="342900" y="850392"/>
            <a:ext cx="61722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idx="1"/>
          </p:nvPr>
        </p:nvSpPr>
        <p:spPr>
          <a:xfrm>
            <a:off x="342900" y="971550"/>
            <a:ext cx="19431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6"/>
          </p:nvPr>
        </p:nvSpPr>
        <p:spPr>
          <a:xfrm>
            <a:off x="2457450" y="983456"/>
            <a:ext cx="19431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idx="17"/>
          </p:nvPr>
        </p:nvSpPr>
        <p:spPr>
          <a:xfrm>
            <a:off x="4567046" y="971550"/>
            <a:ext cx="19431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>
              <a:buNone/>
            </a:pPr>
            <a:r>
              <a:rPr lang="en-US" smtClean="0"/>
              <a:t>Edit Master text styles</a:t>
            </a:r>
          </a:p>
          <a:p>
            <a:pPr lvl="1">
              <a:buNone/>
            </a:pPr>
            <a:r>
              <a:rPr lang="en-US" smtClean="0"/>
              <a:t>Second level</a:t>
            </a:r>
          </a:p>
          <a:p>
            <a:pPr lvl="2">
              <a:buNone/>
            </a:pPr>
            <a:r>
              <a:rPr lang="en-US" smtClean="0"/>
              <a:t>Third level</a:t>
            </a:r>
          </a:p>
          <a:p>
            <a:pPr lvl="3">
              <a:buNone/>
            </a:pPr>
            <a:r>
              <a:rPr lang="en-US" smtClean="0"/>
              <a:t>Fourth level</a:t>
            </a:r>
          </a:p>
          <a:p>
            <a:pPr lvl="4"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CovLogoBlue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4874295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62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0" bIns="45720" rtlCol="0" anchor="ctr"/>
          <a:lstStyle>
            <a:lvl1pPr>
              <a:defRPr lang="en-US" smtClean="0"/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TitleHLine"/>
          <p:cNvCxnSpPr/>
          <p:nvPr userDrawn="1"/>
        </p:nvCxnSpPr>
        <p:spPr>
          <a:xfrm>
            <a:off x="342900" y="850392"/>
            <a:ext cx="61722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vLogoBlueE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080" y="4874295"/>
            <a:ext cx="1005840" cy="135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52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 vert="horz" lIns="91440" tIns="45720" rIns="0" bIns="45720" rtlCol="0" anchor="ctr"/>
          <a:lstStyle>
            <a:lvl1pPr>
              <a:defRPr lang="en-US" smtClean="0"/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47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[COV] Section Divider">
    <p:bg>
      <p:bgPr>
        <a:solidFill>
          <a:srgbClr val="A0A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1655064"/>
            <a:ext cx="5829300" cy="530352"/>
          </a:xfrm>
        </p:spPr>
        <p:txBody>
          <a:bodyPr anchor="t">
            <a:normAutofit/>
          </a:bodyPr>
          <a:lstStyle>
            <a:lvl1pPr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Divider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340864"/>
            <a:ext cx="4800600" cy="742950"/>
          </a:xfrm>
        </p:spPr>
        <p:txBody>
          <a:bodyPr>
            <a:normAutofit/>
          </a:bodyPr>
          <a:lstStyle>
            <a:lvl1pPr marL="0" indent="0" algn="ctr">
              <a:buNone/>
              <a:defRPr sz="2100" b="0" baseline="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885950" y="2267712"/>
            <a:ext cx="30861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42900" y="4767264"/>
            <a:ext cx="2057400" cy="2746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4972050" y="4767264"/>
            <a:ext cx="1543050" cy="2746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2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7764"/>
            <a:ext cx="6172200" cy="45948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2971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171450" algn="l" defTabSz="685800" rtl="0" eaLnBrk="1" latinLnBrk="0" hangingPunct="1">
              <a:spcBef>
                <a:spcPct val="20000"/>
              </a:spcBef>
              <a:buClr>
                <a:srgbClr val="A0A0A0"/>
              </a:buClr>
              <a:buSzPct val="70000"/>
              <a:buFont typeface="Wingdings 2"/>
              <a:buNone/>
            </a:pPr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3"/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42900" y="4767264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>
          <a:xfrm>
            <a:off x="4972050" y="4767264"/>
            <a:ext cx="1543050" cy="274637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47004E8-B9B0-4075-914C-DF071543F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30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7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2400" kern="1200" baseline="0">
          <a:solidFill>
            <a:srgbClr val="0F4859"/>
          </a:solidFill>
          <a:latin typeface="+mj-lt"/>
          <a:ea typeface="+mj-ea"/>
          <a:cs typeface="+mj-cs"/>
        </a:defRPr>
      </a:lvl1pPr>
    </p:titleStyle>
    <p:bodyStyle>
      <a:lvl1pPr marL="342900" indent="-171450" algn="l" defTabSz="68580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2200" b="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514350" indent="-171450" algn="l" defTabSz="685800" rtl="0" eaLnBrk="1" latinLnBrk="0" hangingPunct="1">
        <a:spcBef>
          <a:spcPct val="20000"/>
        </a:spcBef>
        <a:buClr>
          <a:srgbClr val="A0A0A0"/>
        </a:buClr>
        <a:buSzPct val="60000"/>
        <a:buFont typeface="Wingdings"/>
        <a:buChar char="l"/>
        <a:defRPr sz="2000" b="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1450" algn="l" defTabSz="685800" rtl="0" eaLnBrk="1" latinLnBrk="0" hangingPunct="1">
        <a:spcBef>
          <a:spcPct val="20000"/>
        </a:spcBef>
        <a:buClr>
          <a:srgbClr val="A0A0A0"/>
        </a:buClr>
        <a:buSzPct val="62000"/>
        <a:buFont typeface="Wingdings 2"/>
        <a:buChar char="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rgbClr val="A0A0A0"/>
        </a:buClr>
        <a:buSzPct val="70000"/>
        <a:buFont typeface="Wingdings 2"/>
        <a:buChar char="¾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rgbClr val="A0A0A0"/>
        </a:buClr>
        <a:buSzPct val="55000"/>
        <a:buFont typeface="Wingdings"/>
        <a:buChar char="l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4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76200" y="361950"/>
            <a:ext cx="6629400" cy="990600"/>
          </a:xfrm>
        </p:spPr>
        <p:txBody>
          <a:bodyPr>
            <a:normAutofit/>
          </a:bodyPr>
          <a:lstStyle/>
          <a:p>
            <a:r>
              <a:rPr lang="en-US" sz="2800" dirty="0"/>
              <a:t>CMS's Medicaid Home- and Community-Based Settings </a:t>
            </a:r>
            <a:r>
              <a:rPr lang="en-US" sz="2800" dirty="0" smtClean="0"/>
              <a:t>Regulations</a:t>
            </a:r>
            <a:endParaRPr lang="en-US" sz="28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04800" y="1581150"/>
            <a:ext cx="6172200" cy="4046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We Got Here, and Where We’re Headed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5637" y="272415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Phil Peisch</a:t>
            </a:r>
            <a:br>
              <a:rPr lang="en-US" sz="1200" dirty="0" smtClean="0">
                <a:solidFill>
                  <a:schemeClr val="bg1"/>
                </a:solidFill>
                <a:latin typeface="+mj-lt"/>
              </a:rPr>
            </a:br>
            <a:r>
              <a:rPr lang="en-US" sz="1200" dirty="0" smtClean="0">
                <a:solidFill>
                  <a:schemeClr val="bg1"/>
                </a:solidFill>
                <a:latin typeface="+mj-lt"/>
              </a:rPr>
              <a:t>Brown &amp; Peisch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</a:rPr>
              <a:t>PLLC</a:t>
            </a:r>
            <a:r>
              <a:rPr lang="en-US" sz="1200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200" dirty="0" smtClean="0">
                <a:solidFill>
                  <a:schemeClr val="bg1"/>
                </a:solidFill>
                <a:latin typeface="+mj-lt"/>
              </a:rPr>
            </a:br>
            <a:endParaRPr lang="en-US" sz="1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+mj-lt"/>
              </a:rPr>
              <a:t>Chris Lowther </a:t>
            </a:r>
            <a:br>
              <a:rPr lang="en-US" sz="1200" dirty="0" smtClean="0">
                <a:solidFill>
                  <a:schemeClr val="bg1"/>
                </a:solidFill>
                <a:latin typeface="+mj-lt"/>
              </a:rPr>
            </a:br>
            <a:r>
              <a:rPr lang="en-US" sz="1200" dirty="0" smtClean="0">
                <a:solidFill>
                  <a:schemeClr val="bg1"/>
                </a:solidFill>
                <a:latin typeface="+mj-lt"/>
              </a:rPr>
              <a:t>Covington &amp; Burling LLP</a:t>
            </a:r>
            <a:endParaRPr lang="en-US" sz="1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2724150"/>
            <a:ext cx="266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Together for Choice Conference</a:t>
            </a:r>
            <a:br>
              <a:rPr lang="en-US" sz="1400" dirty="0" smtClean="0">
                <a:solidFill>
                  <a:schemeClr val="bg1"/>
                </a:solidFill>
                <a:latin typeface="+mj-lt"/>
              </a:rPr>
            </a:b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October 18, 2018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+mj-lt"/>
              </a:rPr>
              <a:t>Chicago, Ill.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3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June 2016 Sub-regulatory Guidance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795714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+mn-lt"/>
              </a:rPr>
              <a:t>CMS will not grant pre-approval to settings under construction.</a:t>
            </a:r>
          </a:p>
          <a:p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New settings that are operational after the effective date of the Settings Rule (3/17/14) cannot take advantage of the transition period</a:t>
            </a:r>
          </a:p>
          <a:p>
            <a:pPr marL="171450" indent="0">
              <a:buNone/>
            </a:pP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Farmsteads and secured communities were again identified as settings that have the effect of isolating from the broader community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18343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Under the Trump Administration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May 9, 2017, CMS announced the transition period would be extended from March 17, 2019 to March 17, 2022 </a:t>
            </a:r>
          </a:p>
          <a:p>
            <a:endParaRPr lang="en-US" dirty="0" smtClean="0"/>
          </a:p>
          <a:p>
            <a:r>
              <a:rPr lang="en-US" dirty="0" smtClean="0"/>
              <a:t>States may start enforcing the rule earlier</a:t>
            </a:r>
          </a:p>
          <a:p>
            <a:pPr marL="171450" indent="0">
              <a:buNone/>
            </a:pPr>
            <a:endParaRPr lang="en-US" dirty="0" smtClean="0"/>
          </a:p>
          <a:p>
            <a:r>
              <a:rPr lang="en-US" dirty="0" smtClean="0"/>
              <a:t>New guidance on the Settings Rule is expected imminently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58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09750"/>
            <a:ext cx="6172200" cy="459486"/>
          </a:xfrm>
        </p:spPr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91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" y="971550"/>
            <a:ext cx="6286500" cy="3657600"/>
          </a:xfrm>
        </p:spPr>
        <p:txBody>
          <a:bodyPr>
            <a:normAutofit/>
          </a:bodyPr>
          <a:lstStyle/>
          <a:p>
            <a:pPr marL="628650" indent="-457200">
              <a:buFont typeface="+mj-lt"/>
              <a:buAutoNum type="arabicPeriod"/>
            </a:pPr>
            <a:r>
              <a:rPr lang="en-US" dirty="0" smtClean="0"/>
              <a:t>Medicaid Long-Term Services and Supports</a:t>
            </a:r>
          </a:p>
          <a:p>
            <a:pPr marL="628650" indent="-457200">
              <a:buFont typeface="+mj-lt"/>
              <a:buAutoNum type="arabicPeriod"/>
            </a:pPr>
            <a:r>
              <a:rPr lang="en-US" dirty="0" smtClean="0"/>
              <a:t>Section 1915(c) HCBS </a:t>
            </a:r>
          </a:p>
          <a:p>
            <a:pPr lvl="3"/>
            <a:r>
              <a:rPr lang="en-US" dirty="0" smtClean="0"/>
              <a:t>Statutory Requirements </a:t>
            </a:r>
          </a:p>
          <a:p>
            <a:pPr lvl="3"/>
            <a:r>
              <a:rPr lang="en-US" dirty="0" smtClean="0"/>
              <a:t>Where Do Individuals receiving 1915(c) HCBS live?</a:t>
            </a:r>
          </a:p>
          <a:p>
            <a:pPr marL="628650" indent="-457200">
              <a:buFont typeface="+mj-lt"/>
              <a:buAutoNum type="arabicPeriod"/>
            </a:pPr>
            <a:r>
              <a:rPr lang="en-US" dirty="0" smtClean="0"/>
              <a:t>CMS’s 2014 Settings Regulation </a:t>
            </a:r>
          </a:p>
          <a:p>
            <a:pPr marL="628650" indent="-457200">
              <a:buFont typeface="+mj-lt"/>
              <a:buAutoNum type="arabicPeriod"/>
            </a:pPr>
            <a:r>
              <a:rPr lang="en-US" dirty="0" smtClean="0"/>
              <a:t>CMS’s </a:t>
            </a:r>
            <a:r>
              <a:rPr lang="en-US" dirty="0"/>
              <a:t>Sub-regulatory </a:t>
            </a:r>
            <a:r>
              <a:rPr lang="en-US" dirty="0" smtClean="0"/>
              <a:t>Guidance</a:t>
            </a:r>
          </a:p>
          <a:p>
            <a:pPr marL="628650" indent="-457200">
              <a:buFont typeface="+mj-lt"/>
              <a:buAutoNum type="arabicPeriod"/>
            </a:pPr>
            <a:r>
              <a:rPr lang="en-US" dirty="0"/>
              <a:t>Actions Under the Trump Administration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7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Long-Term Services and Supports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457200">
              <a:buFont typeface="+mj-lt"/>
              <a:buAutoNum type="arabicPeriod"/>
            </a:pPr>
            <a:r>
              <a:rPr lang="en-US" dirty="0" smtClean="0"/>
              <a:t>Hospital, Nursing Facility, and </a:t>
            </a:r>
            <a:r>
              <a:rPr lang="en-US" dirty="0" err="1" smtClean="0"/>
              <a:t>ICF</a:t>
            </a:r>
            <a:endParaRPr lang="en-US" dirty="0" smtClean="0"/>
          </a:p>
          <a:p>
            <a:pPr marL="628650" indent="-457200">
              <a:buFont typeface="+mj-lt"/>
              <a:buAutoNum type="arabicPeriod"/>
            </a:pPr>
            <a:endParaRPr lang="en-US" dirty="0" smtClean="0"/>
          </a:p>
          <a:p>
            <a:pPr marL="628650" indent="-457200">
              <a:buFont typeface="+mj-lt"/>
              <a:buAutoNum type="arabicPeriod"/>
            </a:pPr>
            <a:r>
              <a:rPr lang="en-US" dirty="0" smtClean="0"/>
              <a:t>Section 1915 HCBS </a:t>
            </a:r>
          </a:p>
          <a:p>
            <a:pPr lvl="3"/>
            <a:r>
              <a:rPr lang="en-US" dirty="0" smtClean="0"/>
              <a:t>Vast majority of HCBS covered through Section 1915(c) waiver programs </a:t>
            </a:r>
          </a:p>
          <a:p>
            <a:pPr lvl="3"/>
            <a:endParaRPr lang="en-US" dirty="0" smtClean="0"/>
          </a:p>
          <a:p>
            <a:pPr marL="628650" indent="-457200">
              <a:buFont typeface="+mj-lt"/>
              <a:buAutoNum type="arabicPeriod"/>
            </a:pPr>
            <a:r>
              <a:rPr lang="en-US" dirty="0" smtClean="0"/>
              <a:t>State plan HCBS</a:t>
            </a:r>
          </a:p>
          <a:p>
            <a:pPr lvl="3"/>
            <a:r>
              <a:rPr lang="en-US" dirty="0" smtClean="0"/>
              <a:t>Very </a:t>
            </a:r>
            <a:r>
              <a:rPr lang="en-US" sz="1600" dirty="0"/>
              <a:t>limited</a:t>
            </a:r>
            <a:r>
              <a:rPr lang="en-US" dirty="0" smtClean="0"/>
              <a:t> in most States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81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1915(c) Statutory Requirements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Individuals must meet the “level of care” for a hospital, NF, or </a:t>
            </a:r>
            <a:r>
              <a:rPr lang="en-US" dirty="0" err="1" smtClean="0"/>
              <a:t>ICF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Pay for </a:t>
            </a:r>
            <a:r>
              <a:rPr lang="en-US" u="sng" dirty="0" smtClean="0"/>
              <a:t>services</a:t>
            </a:r>
            <a:r>
              <a:rPr lang="en-US" dirty="0" smtClean="0"/>
              <a:t> only, not “room-and-board”</a:t>
            </a:r>
          </a:p>
          <a:p>
            <a:endParaRPr lang="en-US" dirty="0" smtClean="0"/>
          </a:p>
          <a:p>
            <a:r>
              <a:rPr lang="en-US" dirty="0" smtClean="0"/>
              <a:t>“Cost-effective” </a:t>
            </a:r>
          </a:p>
          <a:p>
            <a:endParaRPr lang="en-US" dirty="0" smtClean="0"/>
          </a:p>
          <a:p>
            <a:r>
              <a:rPr lang="en-US" dirty="0" smtClean="0"/>
              <a:t>States need not comply with </a:t>
            </a:r>
            <a:r>
              <a:rPr lang="en-US" dirty="0" err="1" smtClean="0"/>
              <a:t>statewideness</a:t>
            </a:r>
            <a:r>
              <a:rPr lang="en-US" dirty="0" smtClean="0"/>
              <a:t> and comparability</a:t>
            </a:r>
          </a:p>
          <a:p>
            <a:endParaRPr lang="en-US" dirty="0" smtClean="0"/>
          </a:p>
          <a:p>
            <a:r>
              <a:rPr lang="en-US" dirty="0" smtClean="0"/>
              <a:t>States can have waiting lists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06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Where Do Individuals Receiving 1915(c) HCBS Live?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Wide range of settings: family homes, private homes (with and without roommates), group homes, intentional communities </a:t>
            </a:r>
          </a:p>
          <a:p>
            <a:pPr marL="171450" indent="0">
              <a:buNone/>
            </a:pPr>
            <a:endParaRPr lang="en-US" dirty="0" smtClean="0"/>
          </a:p>
          <a:p>
            <a:r>
              <a:rPr lang="en-US" dirty="0" smtClean="0"/>
              <a:t>Before the 2014 Settings Regulation, States had significant flexibility regarding the “settings” in which individuals receiving Section 1915(c) services lived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22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CMS’s 2014 Setting Regulation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42 </a:t>
            </a:r>
            <a:r>
              <a:rPr lang="en-US" dirty="0" err="1" smtClean="0"/>
              <a:t>C.F.R</a:t>
            </a:r>
            <a:r>
              <a:rPr lang="en-US" dirty="0" smtClean="0"/>
              <a:t>. 441.301</a:t>
            </a:r>
          </a:p>
          <a:p>
            <a:pPr marL="171450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setting is integrated in and supports full access of individuals receiving Medicaid HCBS to the greater </a:t>
            </a:r>
            <a:r>
              <a:rPr lang="en-US" dirty="0" smtClean="0"/>
              <a:t>community . . . to </a:t>
            </a:r>
            <a:r>
              <a:rPr lang="en-US" dirty="0"/>
              <a:t>the same degree of access as individuals not receiving Medicaid HCBS</a:t>
            </a:r>
            <a:r>
              <a:rPr lang="en-US" dirty="0" smtClean="0"/>
              <a:t>.”</a:t>
            </a:r>
          </a:p>
          <a:p>
            <a:pPr marL="17145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Additional requirements for “provider-owned or controlled residential settings”.  For example: </a:t>
            </a:r>
          </a:p>
          <a:p>
            <a:pPr lvl="1"/>
            <a:r>
              <a:rPr lang="en-US" dirty="0"/>
              <a:t>Privacy in sleeping unit, included lockable doors</a:t>
            </a:r>
          </a:p>
          <a:p>
            <a:pPr lvl="1"/>
            <a:r>
              <a:rPr lang="en-US" dirty="0"/>
              <a:t>Access to food at any time the person chooses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Exceptions permitted under certain circumstances, if </a:t>
            </a:r>
            <a:r>
              <a:rPr lang="en-US" dirty="0" smtClean="0"/>
              <a:t>documented </a:t>
            </a:r>
            <a:r>
              <a:rPr lang="en-US" dirty="0"/>
              <a:t>in the plan of care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70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CMS’s 2014 Setting Regulation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Settings </a:t>
            </a:r>
            <a:r>
              <a:rPr lang="en-US" dirty="0"/>
              <a:t>that are </a:t>
            </a:r>
            <a:r>
              <a:rPr lang="en-US" u="sng" dirty="0"/>
              <a:t>not</a:t>
            </a:r>
            <a:r>
              <a:rPr lang="en-US" dirty="0"/>
              <a:t> permitted: </a:t>
            </a:r>
            <a:r>
              <a:rPr lang="en-US" dirty="0" smtClean="0"/>
              <a:t>Hospital, NF, </a:t>
            </a:r>
            <a:r>
              <a:rPr lang="en-US" dirty="0" err="1" smtClean="0"/>
              <a:t>ICF</a:t>
            </a:r>
            <a:r>
              <a:rPr lang="en-US" dirty="0" smtClean="0"/>
              <a:t>, IMD, and “[a]</a:t>
            </a:r>
            <a:r>
              <a:rPr lang="en-US" dirty="0" err="1" smtClean="0"/>
              <a:t>ny</a:t>
            </a:r>
            <a:r>
              <a:rPr lang="en-US" dirty="0" smtClean="0"/>
              <a:t> </a:t>
            </a:r>
            <a:r>
              <a:rPr lang="en-US" dirty="0"/>
              <a:t>other locations that have qualities of an institutional setting, as determined by the Secretary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r>
              <a:rPr lang="en-US" dirty="0"/>
              <a:t>Any setting located in, on the grounds of, or adjacent to a facility providing inpatient services “will be presumed to be a setting that has the qualities of an institution unless the Secretary determines through </a:t>
            </a:r>
            <a:r>
              <a:rPr lang="en-US" u="sng" dirty="0"/>
              <a:t>heightened scrutiny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033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2014 Sub-regulatory Guidance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The guidance identified several characteristics that may have the effect of isolating individuals</a:t>
            </a:r>
          </a:p>
          <a:p>
            <a:pPr marL="171450" indent="0">
              <a:buNone/>
            </a:pPr>
            <a:endParaRPr lang="en-US" sz="1700" dirty="0" smtClean="0"/>
          </a:p>
          <a:p>
            <a:r>
              <a:rPr lang="en-US" sz="1700" dirty="0"/>
              <a:t>A</a:t>
            </a:r>
            <a:r>
              <a:rPr lang="en-US" sz="1700" dirty="0" smtClean="0"/>
              <a:t> non-exhaustive list of residential settings that “typically” have the effect of isolating people was also provided:</a:t>
            </a: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Farmstead or disability-specific farm </a:t>
            </a:r>
            <a:r>
              <a:rPr lang="en-US" sz="1700" dirty="0" smtClean="0">
                <a:solidFill>
                  <a:srgbClr val="000000"/>
                </a:solidFill>
              </a:rPr>
              <a:t>community</a:t>
            </a:r>
            <a:endParaRPr lang="en-US" sz="1700" dirty="0">
              <a:solidFill>
                <a:srgbClr val="000000"/>
              </a:solidFill>
            </a:endParaRPr>
          </a:p>
          <a:p>
            <a:pPr lvl="1"/>
            <a:r>
              <a:rPr lang="en-US" sz="1700" dirty="0">
                <a:solidFill>
                  <a:srgbClr val="000000"/>
                </a:solidFill>
              </a:rPr>
              <a:t>Gated/secured “community” for people with </a:t>
            </a:r>
            <a:r>
              <a:rPr lang="en-US" sz="1700" dirty="0" smtClean="0">
                <a:solidFill>
                  <a:srgbClr val="000000"/>
                </a:solidFill>
              </a:rPr>
              <a:t>disabilities</a:t>
            </a:r>
          </a:p>
          <a:p>
            <a:pPr lvl="1"/>
            <a:r>
              <a:rPr lang="en-US" sz="1700" dirty="0"/>
              <a:t>Residential </a:t>
            </a:r>
            <a:r>
              <a:rPr lang="en-US" sz="1700" dirty="0" smtClean="0"/>
              <a:t>schools</a:t>
            </a:r>
            <a:r>
              <a:rPr lang="en-US" sz="1700" dirty="0"/>
              <a:t> </a:t>
            </a:r>
            <a:r>
              <a:rPr lang="en-US" sz="17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1700" dirty="0"/>
              <a:t>Multiple settings co-located and operationally related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sz="1700" dirty="0" smtClean="0"/>
              <a:t>These settings are subject to heightened scrutiny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72990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December 2014 Sub-regulatory Guidance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7004E8-B9B0-4075-914C-DF071543F9D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42900" y="971550"/>
            <a:ext cx="6172200" cy="379571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Individuals in rural communities must have the same opportunity for community integration despite unintentional isolation due to geography</a:t>
            </a:r>
          </a:p>
          <a:p>
            <a:endParaRPr lang="en-US" dirty="0" smtClean="0"/>
          </a:p>
          <a:p>
            <a:r>
              <a:rPr lang="en-US" dirty="0" smtClean="0"/>
              <a:t>Individuals should have keys to their homes unless determined otherwise in the person-centered plan.</a:t>
            </a:r>
          </a:p>
          <a:p>
            <a:endParaRPr lang="en-US" dirty="0" smtClean="0"/>
          </a:p>
          <a:p>
            <a:r>
              <a:rPr lang="en-US" dirty="0" smtClean="0"/>
              <a:t>Settings on the grounds of or adjacent to a private institution are not presumed to be institutions, but may be depending on their characteristic</a:t>
            </a:r>
          </a:p>
          <a:p>
            <a:endParaRPr lang="en-US" dirty="0" smtClean="0"/>
          </a:p>
          <a:p>
            <a:r>
              <a:rPr lang="en-US" dirty="0" smtClean="0"/>
              <a:t>There are no express limitations on the size of a setting, but the size may impact the ability to satisfy the Settings Rule</a:t>
            </a:r>
          </a:p>
          <a:p>
            <a:pPr lvl="1"/>
            <a:endParaRPr lang="en-US" sz="1500" dirty="0" smtClean="0"/>
          </a:p>
          <a:p>
            <a:pPr lvl="1"/>
            <a:endParaRPr lang="en-US" sz="1500" dirty="0" smtClean="0"/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60116236"/>
      </p:ext>
    </p:extLst>
  </p:cSld>
  <p:clrMapOvr>
    <a:masterClrMapping/>
  </p:clrMapOvr>
</p:sld>
</file>

<file path=ppt/theme/theme1.xml><?xml version="1.0" encoding="utf-8"?>
<a:theme xmlns:a="http://schemas.openxmlformats.org/drawingml/2006/main" name="[COV-4x3]">
  <a:themeElements>
    <a:clrScheme name="Covinton 2017">
      <a:dk1>
        <a:srgbClr val="000000"/>
      </a:dk1>
      <a:lt1>
        <a:srgbClr val="FFFFFF"/>
      </a:lt1>
      <a:dk2>
        <a:srgbClr val="0F4859"/>
      </a:dk2>
      <a:lt2>
        <a:srgbClr val="F0F0F0"/>
      </a:lt2>
      <a:accent1>
        <a:srgbClr val="007A96"/>
      </a:accent1>
      <a:accent2>
        <a:srgbClr val="3A6F8F"/>
      </a:accent2>
      <a:accent3>
        <a:srgbClr val="00B2A9"/>
      </a:accent3>
      <a:accent4>
        <a:srgbClr val="A0A0A0"/>
      </a:accent4>
      <a:accent5>
        <a:srgbClr val="8BD3F5"/>
      </a:accent5>
      <a:accent6>
        <a:srgbClr val="90C6A2"/>
      </a:accent6>
      <a:hlink>
        <a:srgbClr val="0F4859"/>
      </a:hlink>
      <a:folHlink>
        <a:srgbClr val="0F4859"/>
      </a:folHlink>
    </a:clrScheme>
    <a:fontScheme name="[CovingtonFonts]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ovington Presentation Template.potx [Read-Only]" id="{B1C9D380-1F7B-4621-8444-ED68E63163FC}" vid="{06E684C0-D81B-4C9E-A846-5C1F7C243D1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Covington Presentation Template</Template>
  <TotalTime>271</TotalTime>
  <Words>710</Words>
  <Application>Microsoft Office PowerPoint</Application>
  <PresentationFormat>Custom</PresentationFormat>
  <Paragraphs>100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[COV-4x3]</vt:lpstr>
      <vt:lpstr>CMS's Medicaid Home- and Community-Based Settings Regulations</vt:lpstr>
      <vt:lpstr>Overview</vt:lpstr>
      <vt:lpstr>Medicaid Long-Term Services and Supports</vt:lpstr>
      <vt:lpstr>Section 1915(c) Statutory Requirements</vt:lpstr>
      <vt:lpstr>Where Do Individuals Receiving 1915(c) HCBS Live?</vt:lpstr>
      <vt:lpstr>CMS’s 2014 Setting Regulation</vt:lpstr>
      <vt:lpstr>CMS’s 2014 Setting Regulation</vt:lpstr>
      <vt:lpstr>March 2014 Sub-regulatory Guidance</vt:lpstr>
      <vt:lpstr>December 2014 Sub-regulatory Guidance</vt:lpstr>
      <vt:lpstr>June 2016 Sub-regulatory Guidance</vt:lpstr>
      <vt:lpstr>Actions Under the Trump Administration</vt:lpstr>
      <vt:lpstr>Questions???</vt:lpstr>
    </vt:vector>
  </TitlesOfParts>
  <Company>Covington &amp; Burling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CMS's Medicaid Home- and Community-Based Settings Regulations</dc:title>
  <dc:creator>Peisch, Philip</dc:creator>
  <cp:lastModifiedBy>Jonathan Neidorf</cp:lastModifiedBy>
  <cp:revision>39</cp:revision>
  <dcterms:created xsi:type="dcterms:W3CDTF">2018-10-02T01:40:11Z</dcterms:created>
  <dcterms:modified xsi:type="dcterms:W3CDTF">2018-10-03T16:57:17Z</dcterms:modified>
</cp:coreProperties>
</file>