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48" y="-2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4802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927100" y="1117599"/>
            <a:ext cx="11150600" cy="1900883"/>
          </a:xfrm>
          <a:prstGeom prst="rect">
            <a:avLst/>
          </a:prstGeom>
          <a:solidFill>
            <a:srgbClr val="A2EE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56C1FF"/>
                </a:solidFill>
              </a:defRPr>
            </a:pPr>
            <a:endParaRPr/>
          </a:p>
        </p:txBody>
      </p:sp>
      <p:pic>
        <p:nvPicPr>
          <p:cNvPr id="120" name="sanfranciso-logo300dpi.jpg" descr="sanfranciso-logo300dp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6025" y="5584080"/>
            <a:ext cx="4318126" cy="1023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NCSA_logo_OL.jpg" descr="NCSA_logo_O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7654" y="5584080"/>
            <a:ext cx="4839302" cy="1106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EscherFund_square logo.jpg" descr="EscherFund_squar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8710" y="7081349"/>
            <a:ext cx="3212755" cy="17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laradon Properties, LLC"/>
          <p:cNvSpPr txBox="1"/>
          <p:nvPr/>
        </p:nvSpPr>
        <p:spPr>
          <a:xfrm>
            <a:off x="1655129" y="7695831"/>
            <a:ext cx="3724352" cy="523445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B5160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Claradon Properties, LLC</a:t>
            </a:r>
          </a:p>
        </p:txBody>
      </p:sp>
      <p:sp>
        <p:nvSpPr>
          <p:cNvPr id="124" name="Jill Escher"/>
          <p:cNvSpPr txBox="1"/>
          <p:nvPr/>
        </p:nvSpPr>
        <p:spPr>
          <a:xfrm>
            <a:off x="5298356" y="4014890"/>
            <a:ext cx="2052486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Jill Escher</a:t>
            </a:r>
          </a:p>
        </p:txBody>
      </p:sp>
      <p:sp>
        <p:nvSpPr>
          <p:cNvPr id="125" name="Addressing the…"/>
          <p:cNvSpPr txBox="1"/>
          <p:nvPr/>
        </p:nvSpPr>
        <p:spPr>
          <a:xfrm>
            <a:off x="2406967" y="1291536"/>
            <a:ext cx="8190866" cy="240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Addressing the </a:t>
            </a:r>
          </a:p>
          <a:p>
            <a:pPr>
              <a:defRPr sz="50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Adult Autism-I/DD Crisis </a:t>
            </a:r>
          </a:p>
          <a:p>
            <a:pPr>
              <a:defRPr sz="50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by Empowering Nonprofits</a:t>
            </a:r>
          </a:p>
        </p:txBody>
      </p:sp>
      <p:sp>
        <p:nvSpPr>
          <p:cNvPr id="126" name="Together for Choice Conference • October 18, 2018"/>
          <p:cNvSpPr txBox="1"/>
          <p:nvPr/>
        </p:nvSpPr>
        <p:spPr>
          <a:xfrm>
            <a:off x="2867659" y="8849969"/>
            <a:ext cx="74980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929292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Together for Choice Conference • October 18, 2018</a:t>
            </a:r>
          </a:p>
        </p:txBody>
      </p:sp>
      <p:grpSp>
        <p:nvGrpSpPr>
          <p:cNvPr id="129" name="by Empowering Essential Care Nonprofits"/>
          <p:cNvGrpSpPr/>
          <p:nvPr/>
        </p:nvGrpSpPr>
        <p:grpSpPr>
          <a:xfrm>
            <a:off x="927100" y="2959438"/>
            <a:ext cx="11150600" cy="781960"/>
            <a:chOff x="0" y="0"/>
            <a:chExt cx="11150600" cy="781959"/>
          </a:xfrm>
        </p:grpSpPr>
        <p:sp>
          <p:nvSpPr>
            <p:cNvPr id="127" name="Rectangle"/>
            <p:cNvSpPr/>
            <p:nvPr/>
          </p:nvSpPr>
          <p:spPr>
            <a:xfrm>
              <a:off x="0" y="-1"/>
              <a:ext cx="11150600" cy="781961"/>
            </a:xfrm>
            <a:prstGeom prst="rect">
              <a:avLst/>
            </a:prstGeom>
            <a:solidFill>
              <a:srgbClr val="FFFC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300" b="1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128" name="by Empowering Essential Care Nonprofits"/>
            <p:cNvSpPr txBox="1"/>
            <p:nvPr/>
          </p:nvSpPr>
          <p:spPr>
            <a:xfrm>
              <a:off x="0" y="17899"/>
              <a:ext cx="11150600" cy="746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300" b="1">
                  <a:solidFill>
                    <a:srgbClr val="5E5E5E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t>by Empowering Essential Care Nonprofits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Benefits of ECN Designation"/>
          <p:cNvSpPr txBox="1"/>
          <p:nvPr/>
        </p:nvSpPr>
        <p:spPr>
          <a:xfrm>
            <a:off x="2697352" y="285018"/>
            <a:ext cx="7610096" cy="73382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Benefits of ECN Designation</a:t>
            </a:r>
          </a:p>
        </p:txBody>
      </p:sp>
      <p:sp>
        <p:nvSpPr>
          <p:cNvPr id="180" name="Into this boat could be loaded any number of benefits.…"/>
          <p:cNvSpPr txBox="1"/>
          <p:nvPr/>
        </p:nvSpPr>
        <p:spPr>
          <a:xfrm>
            <a:off x="339856" y="3269860"/>
            <a:ext cx="11857437" cy="607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algn="l" defTabSz="457200">
              <a:lnSpc>
                <a:spcPct val="90000"/>
              </a:lnSpc>
              <a:spcBef>
                <a:spcPts val="2400"/>
              </a:spcBef>
              <a:buClr>
                <a:srgbClr val="5A5A5A"/>
              </a:buClr>
              <a:buSzPct val="145000"/>
              <a:buFont typeface="Arial"/>
              <a:buChar char="•"/>
              <a:defRPr sz="2900" b="1">
                <a:solidFill>
                  <a:srgbClr val="5A5A5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Into this boat could be loaded </a:t>
            </a:r>
            <a:r>
              <a:rPr>
                <a:solidFill>
                  <a:srgbClr val="B51600"/>
                </a:solidFill>
              </a:rPr>
              <a:t>any number of benefits</a:t>
            </a:r>
            <a:r>
              <a:t>.</a:t>
            </a:r>
          </a:p>
          <a:p>
            <a:pPr marL="457200" indent="-317500" algn="l" defTabSz="457200">
              <a:lnSpc>
                <a:spcPct val="90000"/>
              </a:lnSpc>
              <a:spcBef>
                <a:spcPts val="2400"/>
              </a:spcBef>
              <a:buClr>
                <a:srgbClr val="5A5A5A"/>
              </a:buClr>
              <a:buSzPct val="145000"/>
              <a:buFont typeface="Arial"/>
              <a:buChar char="•"/>
              <a:defRPr sz="2900" b="1">
                <a:solidFill>
                  <a:srgbClr val="B516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Donor credit instead of donor deduction</a:t>
            </a:r>
            <a:r>
              <a:rPr>
                <a:solidFill>
                  <a:srgbClr val="5A5A5A"/>
                </a:solidFill>
              </a:rPr>
              <a:t>: Donors eligible for full tax </a:t>
            </a:r>
            <a:r>
              <a:rPr u="sng">
                <a:solidFill>
                  <a:srgbClr val="5A5A5A"/>
                </a:solidFill>
              </a:rPr>
              <a:t>credit</a:t>
            </a:r>
            <a:r>
              <a:rPr>
                <a:solidFill>
                  <a:srgbClr val="5A5A5A"/>
                </a:solidFill>
              </a:rPr>
              <a:t> up to $50,000/year, as opposed to deductions.</a:t>
            </a:r>
          </a:p>
          <a:p>
            <a:pPr marL="457200" indent="-317500" algn="l" defTabSz="457200">
              <a:lnSpc>
                <a:spcPct val="90000"/>
              </a:lnSpc>
              <a:spcBef>
                <a:spcPts val="2400"/>
              </a:spcBef>
              <a:buClr>
                <a:srgbClr val="5A5A5A"/>
              </a:buClr>
              <a:buSzPct val="145000"/>
              <a:buFont typeface="Arial"/>
              <a:buChar char="•"/>
              <a:defRPr sz="2900" b="1">
                <a:solidFill>
                  <a:srgbClr val="5A5A5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ECNs could feature a special rule </a:t>
            </a:r>
            <a:r>
              <a:rPr>
                <a:solidFill>
                  <a:srgbClr val="B51600"/>
                </a:solidFill>
              </a:rPr>
              <a:t>allowing family members to create and manage ECNs</a:t>
            </a:r>
            <a:r>
              <a:t>.</a:t>
            </a:r>
          </a:p>
          <a:p>
            <a:pPr marL="457200" indent="-317500" algn="l" defTabSz="457200">
              <a:lnSpc>
                <a:spcPct val="90000"/>
              </a:lnSpc>
              <a:spcBef>
                <a:spcPts val="2400"/>
              </a:spcBef>
              <a:buClr>
                <a:srgbClr val="5A5A5A"/>
              </a:buClr>
              <a:buSzPct val="145000"/>
              <a:buFont typeface="Arial"/>
              <a:buChar char="•"/>
              <a:defRPr sz="2900" b="1">
                <a:solidFill>
                  <a:srgbClr val="5A5A5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ECNs could </a:t>
            </a:r>
            <a:r>
              <a:rPr>
                <a:solidFill>
                  <a:srgbClr val="B51600"/>
                </a:solidFill>
              </a:rPr>
              <a:t>carry other benefits</a:t>
            </a:r>
            <a:r>
              <a:t>: eg, special </a:t>
            </a:r>
            <a:r>
              <a:rPr u="sng"/>
              <a:t>HUD</a:t>
            </a:r>
            <a:r>
              <a:t> programs to encourage housing options; government-contracted </a:t>
            </a:r>
            <a:r>
              <a:rPr u="sng"/>
              <a:t>purchasing rates</a:t>
            </a:r>
            <a:r>
              <a:t>; tailored </a:t>
            </a:r>
            <a:r>
              <a:rPr u="sng"/>
              <a:t>Labor and Immigration</a:t>
            </a:r>
            <a:r>
              <a:t> rules. </a:t>
            </a:r>
          </a:p>
          <a:p>
            <a:pPr marL="457200" indent="-317500" algn="l" defTabSz="457200">
              <a:lnSpc>
                <a:spcPct val="90000"/>
              </a:lnSpc>
              <a:spcBef>
                <a:spcPts val="2400"/>
              </a:spcBef>
              <a:buClr>
                <a:srgbClr val="5A5A5A"/>
              </a:buClr>
              <a:buSzPct val="145000"/>
              <a:buFont typeface="Arial"/>
              <a:buChar char="•"/>
              <a:defRPr sz="2900" b="1">
                <a:solidFill>
                  <a:srgbClr val="5A5A5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ECNs would of course be </a:t>
            </a:r>
            <a:r>
              <a:rPr>
                <a:solidFill>
                  <a:srgbClr val="B51600"/>
                </a:solidFill>
              </a:rPr>
              <a:t>exempt from federal income taxes</a:t>
            </a:r>
            <a:r>
              <a:t>.</a:t>
            </a:r>
          </a:p>
          <a:p>
            <a:pPr marL="457200" indent="-317500" algn="l" defTabSz="457200">
              <a:lnSpc>
                <a:spcPct val="90000"/>
              </a:lnSpc>
              <a:spcBef>
                <a:spcPts val="2400"/>
              </a:spcBef>
              <a:buClr>
                <a:srgbClr val="5A5A5A"/>
              </a:buClr>
              <a:buSzPct val="145000"/>
              <a:buFont typeface="Arial"/>
              <a:buChar char="•"/>
              <a:defRPr sz="2900" b="1">
                <a:solidFill>
                  <a:srgbClr val="5A5A5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ECNs could be made </a:t>
            </a:r>
            <a:r>
              <a:rPr>
                <a:solidFill>
                  <a:srgbClr val="B51600"/>
                </a:solidFill>
              </a:rPr>
              <a:t>exempt from some state and local taxes</a:t>
            </a:r>
            <a:r>
              <a:t>, including </a:t>
            </a:r>
            <a:r>
              <a:rPr u="sng"/>
              <a:t>property taxes</a:t>
            </a:r>
            <a:r>
              <a:t> (big deal in CA).</a:t>
            </a:r>
          </a:p>
        </p:txBody>
      </p:sp>
      <p:pic>
        <p:nvPicPr>
          <p:cNvPr id="181" name="container ship.jpg" descr="container ship.jpg"/>
          <p:cNvPicPr>
            <a:picLocks noChangeAspect="1"/>
          </p:cNvPicPr>
          <p:nvPr/>
        </p:nvPicPr>
        <p:blipFill>
          <a:blip r:embed="rId2">
            <a:extLst/>
          </a:blip>
          <a:srcRect t="34112" b="7109"/>
          <a:stretch>
            <a:fillRect/>
          </a:stretch>
        </p:blipFill>
        <p:spPr>
          <a:xfrm>
            <a:off x="4757273" y="1373487"/>
            <a:ext cx="3022602" cy="1866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But this we know for certain: For the lifespan needs of adults with autism or I/DD, failure is not an option."/>
          <p:cNvSpPr txBox="1"/>
          <p:nvPr/>
        </p:nvSpPr>
        <p:spPr>
          <a:xfrm>
            <a:off x="716788" y="5204947"/>
            <a:ext cx="11222767" cy="9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000" b="1" i="1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But this we know for certain: For the lifespan needs of adults with autism or I/DD, failure is not an option.</a:t>
            </a:r>
          </a:p>
        </p:txBody>
      </p:sp>
      <p:pic>
        <p:nvPicPr>
          <p:cNvPr id="184" name="happypeeps.jpg" descr="happypeep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150" y="6028001"/>
            <a:ext cx="5524500" cy="33147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Politically Feasible?"/>
          <p:cNvSpPr txBox="1"/>
          <p:nvPr/>
        </p:nvSpPr>
        <p:spPr>
          <a:xfrm>
            <a:off x="3764041" y="285018"/>
            <a:ext cx="5128261" cy="73382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Politically Feasible?</a:t>
            </a:r>
          </a:p>
        </p:txBody>
      </p:sp>
      <p:pic>
        <p:nvPicPr>
          <p:cNvPr id="186" name="Screen Shot 2018-09-28 at 7.17.54 PM.png" descr="Screen Shot 2018-09-28 at 7.17.5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85021" y="1152590"/>
            <a:ext cx="4686302" cy="3314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or more info"/>
          <p:cNvSpPr txBox="1"/>
          <p:nvPr/>
        </p:nvSpPr>
        <p:spPr>
          <a:xfrm>
            <a:off x="4474145" y="318885"/>
            <a:ext cx="4056508" cy="73382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For more info</a:t>
            </a:r>
          </a:p>
        </p:txBody>
      </p:sp>
      <p:pic>
        <p:nvPicPr>
          <p:cNvPr id="189" name="NCSA_logo_OL.jpg" descr="NCSA_logo_O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9262" y="2315947"/>
            <a:ext cx="6266276" cy="143229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ncsautism.org"/>
          <p:cNvSpPr txBox="1"/>
          <p:nvPr/>
        </p:nvSpPr>
        <p:spPr>
          <a:xfrm>
            <a:off x="4822507" y="3665456"/>
            <a:ext cx="269938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ncsautism.org</a:t>
            </a:r>
          </a:p>
        </p:txBody>
      </p:sp>
      <p:sp>
        <p:nvSpPr>
          <p:cNvPr id="191" name="jill.escher@gmail.com"/>
          <p:cNvSpPr txBox="1"/>
          <p:nvPr/>
        </p:nvSpPr>
        <p:spPr>
          <a:xfrm>
            <a:off x="4143945" y="8618456"/>
            <a:ext cx="405650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jill.escher@gmail.com</a:t>
            </a:r>
          </a:p>
        </p:txBody>
      </p:sp>
      <p:pic>
        <p:nvPicPr>
          <p:cNvPr id="192" name="sanfranciso-logo300dpi.jpg" descr="sanfranciso-logo300dp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3136" y="6058215"/>
            <a:ext cx="4318127" cy="102385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fautismsociety.org"/>
          <p:cNvSpPr txBox="1"/>
          <p:nvPr/>
        </p:nvSpPr>
        <p:spPr>
          <a:xfrm>
            <a:off x="4343019" y="7189040"/>
            <a:ext cx="365836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sfautismsociety.org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NCSA_logo_OL.jpg" descr="NCSA_logo_O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9262" y="487147"/>
            <a:ext cx="6266276" cy="143229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csautism.org"/>
          <p:cNvSpPr txBox="1"/>
          <p:nvPr/>
        </p:nvSpPr>
        <p:spPr>
          <a:xfrm>
            <a:off x="3506914" y="1972123"/>
            <a:ext cx="533057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Coming soon: ncsautism.org</a:t>
            </a:r>
          </a:p>
        </p:txBody>
      </p:sp>
      <p:sp>
        <p:nvSpPr>
          <p:cNvPr id="133" name="A new nonprofit pursuing recognition, policy and solutions for the surging population of individuals, families and caregivers affected by severe forms of autism and related neurodevelopmental disorders.…"/>
          <p:cNvSpPr txBox="1"/>
          <p:nvPr/>
        </p:nvSpPr>
        <p:spPr>
          <a:xfrm>
            <a:off x="839042" y="3148423"/>
            <a:ext cx="11326716" cy="547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400"/>
              </a:spcBef>
              <a:defRPr b="1">
                <a:solidFill>
                  <a:srgbClr val="1C2018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t>Pursuing recognition, policy and solutions for the surging population of individuals, families and caregivers affected by severe forms of autism and related disorders. </a:t>
            </a:r>
            <a:endParaRPr>
              <a:solidFill>
                <a:srgbClr val="1C2018">
                  <a:alpha val="80000"/>
                </a:srgbClr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33375" indent="-333375" algn="l" defTabSz="457200">
              <a:spcBef>
                <a:spcPts val="2600"/>
              </a:spcBef>
              <a:buSzPct val="145000"/>
              <a:buChar char="•"/>
              <a:defRPr b="1">
                <a:solidFill>
                  <a:srgbClr val="B516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Educate the public</a:t>
            </a:r>
            <a:r>
              <a:rPr b="0">
                <a:solidFill>
                  <a:srgbClr val="1C2018">
                    <a:alpha val="80000"/>
                  </a:srgbClr>
                </a:solidFill>
              </a:rPr>
              <a:t> about these disabilities. </a:t>
            </a:r>
          </a:p>
          <a:p>
            <a:pPr marL="333375" indent="-333375" algn="l" defTabSz="457200">
              <a:spcBef>
                <a:spcPts val="2600"/>
              </a:spcBef>
              <a:buSzPct val="145000"/>
              <a:buChar char="•"/>
              <a:defRPr b="1">
                <a:solidFill>
                  <a:srgbClr val="CC161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Position statements </a:t>
            </a:r>
            <a:r>
              <a:rPr b="0">
                <a:solidFill>
                  <a:srgbClr val="535353"/>
                </a:solidFill>
              </a:rPr>
              <a:t>on HCBS, guardianship, vocational options, etc.</a:t>
            </a:r>
          </a:p>
          <a:p>
            <a:pPr marL="333375" indent="-333375" algn="l" defTabSz="457200">
              <a:spcBef>
                <a:spcPts val="2600"/>
              </a:spcBef>
              <a:buSzPct val="145000"/>
              <a:buChar char="•"/>
              <a:defRPr b="1">
                <a:solidFill>
                  <a:srgbClr val="B516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Provide a platform</a:t>
            </a:r>
            <a:r>
              <a:rPr b="0">
                <a:solidFill>
                  <a:srgbClr val="1C2018">
                    <a:alpha val="80000"/>
                  </a:srgbClr>
                </a:solidFill>
              </a:rPr>
              <a:t> for think tanks and serious discourse on policy.</a:t>
            </a:r>
            <a:endParaRPr>
              <a:solidFill>
                <a:srgbClr val="1C2018">
                  <a:alpha val="80000"/>
                </a:srgbClr>
              </a:solidFill>
            </a:endParaRPr>
          </a:p>
          <a:p>
            <a:pPr marL="333375" indent="-333375" algn="l" defTabSz="457200">
              <a:spcBef>
                <a:spcPts val="2600"/>
              </a:spcBef>
              <a:buSzPct val="145000"/>
              <a:buChar char="•"/>
              <a:defRPr b="1">
                <a:solidFill>
                  <a:srgbClr val="B516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Educate policy makers</a:t>
            </a:r>
            <a:r>
              <a:rPr>
                <a:solidFill>
                  <a:srgbClr val="1C2018">
                    <a:alpha val="80000"/>
                  </a:srgbClr>
                </a:solidFill>
              </a:rPr>
              <a:t> </a:t>
            </a:r>
            <a:r>
              <a:rPr b="0">
                <a:solidFill>
                  <a:srgbClr val="1C2018">
                    <a:alpha val="80000"/>
                  </a:srgbClr>
                </a:solidFill>
              </a:rPr>
              <a:t>about our vulnerable population.</a:t>
            </a:r>
            <a:endParaRPr>
              <a:solidFill>
                <a:srgbClr val="1C2018">
                  <a:alpha val="80000"/>
                </a:srgbClr>
              </a:solidFill>
            </a:endParaRPr>
          </a:p>
          <a:p>
            <a:pPr marL="333375" indent="-333375" algn="l" defTabSz="457200">
              <a:spcBef>
                <a:spcPts val="2600"/>
              </a:spcBef>
              <a:buSzPct val="145000"/>
              <a:buChar char="•"/>
              <a:defRPr b="1">
                <a:solidFill>
                  <a:srgbClr val="B516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Promote research</a:t>
            </a:r>
            <a:r>
              <a:rPr b="0">
                <a:solidFill>
                  <a:srgbClr val="1C2018">
                    <a:alpha val="80000"/>
                  </a:srgbClr>
                </a:solidFill>
              </a:rPr>
              <a:t> into therapeutics, neurobiology, and causes.</a:t>
            </a:r>
            <a:endParaRPr>
              <a:solidFill>
                <a:srgbClr val="1C2018">
                  <a:alpha val="80000"/>
                </a:srgbClr>
              </a:solidFill>
            </a:endParaRPr>
          </a:p>
          <a:p>
            <a:pPr marL="333375" indent="-333375" algn="l" defTabSz="457200">
              <a:spcBef>
                <a:spcPts val="2600"/>
              </a:spcBef>
              <a:buSzPct val="145000"/>
              <a:buChar char="•"/>
              <a:defRPr b="1">
                <a:solidFill>
                  <a:srgbClr val="B516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Promote acceptance and awareness</a:t>
            </a:r>
            <a:r>
              <a:rPr b="0">
                <a:solidFill>
                  <a:srgbClr val="1C2018">
                    <a:alpha val="80000"/>
                  </a:srgbClr>
                </a:solidFill>
              </a:rPr>
              <a:t> of individuals, families, and caregivers affected by severe forms of autism by giving voice to their realities and needs.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roblem: An explosion of autism"/>
          <p:cNvSpPr txBox="1"/>
          <p:nvPr/>
        </p:nvSpPr>
        <p:spPr>
          <a:xfrm>
            <a:off x="2154935" y="487590"/>
            <a:ext cx="8339329" cy="73382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Problem: An explosion of autism</a:t>
            </a:r>
          </a:p>
        </p:txBody>
      </p:sp>
      <p:pic>
        <p:nvPicPr>
          <p:cNvPr id="136" name="Screen Shot 2018-09-28 at 6.08.38 PM.png" descr="Screen Shot 2018-09-28 at 6.08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0100" y="2109686"/>
            <a:ext cx="3429000" cy="482600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alifornia Dept. of Developmental Services Autism Cases, 1987 v 2018"/>
          <p:cNvSpPr txBox="1"/>
          <p:nvPr/>
        </p:nvSpPr>
        <p:spPr>
          <a:xfrm>
            <a:off x="1138321" y="1650922"/>
            <a:ext cx="1092289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California Dept. of Developmental Services Autism Cases, 1987 v 2018</a:t>
            </a:r>
          </a:p>
        </p:txBody>
      </p:sp>
      <p:sp>
        <p:nvSpPr>
          <p:cNvPr id="138" name="A 40-fold increase of DD-type autism.…"/>
          <p:cNvSpPr txBox="1"/>
          <p:nvPr/>
        </p:nvSpPr>
        <p:spPr>
          <a:xfrm>
            <a:off x="1167855" y="6915261"/>
            <a:ext cx="11244823" cy="265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lnSpc>
                <a:spcPct val="90000"/>
              </a:lnSpc>
              <a:spcBef>
                <a:spcPts val="1700"/>
              </a:spcBef>
              <a:buSzPct val="145000"/>
              <a:buChar char="•"/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A </a:t>
            </a:r>
            <a:r>
              <a:rPr>
                <a:solidFill>
                  <a:srgbClr val="B51600"/>
                </a:solidFill>
              </a:rPr>
              <a:t>40-fold increase</a:t>
            </a:r>
            <a:r>
              <a:rPr>
                <a:solidFill>
                  <a:srgbClr val="EE230C"/>
                </a:solidFill>
              </a:rPr>
              <a:t> </a:t>
            </a:r>
            <a:r>
              <a:t>of DD-type autism.</a:t>
            </a:r>
          </a:p>
          <a:p>
            <a:pPr marL="333375" indent="-333375" algn="l">
              <a:lnSpc>
                <a:spcPct val="90000"/>
              </a:lnSpc>
              <a:spcBef>
                <a:spcPts val="1700"/>
              </a:spcBef>
              <a:buSzPct val="145000"/>
              <a:buChar char="•"/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DD-type autism, once rare, is now </a:t>
            </a:r>
            <a:r>
              <a:rPr>
                <a:solidFill>
                  <a:srgbClr val="B51600"/>
                </a:solidFill>
              </a:rPr>
              <a:t>40%</a:t>
            </a:r>
            <a:r>
              <a:t> of the DDS caseload.</a:t>
            </a:r>
          </a:p>
          <a:p>
            <a:pPr marL="333375" indent="-333375" algn="l" defTabSz="457200">
              <a:lnSpc>
                <a:spcPct val="90000"/>
              </a:lnSpc>
              <a:spcBef>
                <a:spcPts val="1700"/>
              </a:spcBef>
              <a:buSzPct val="145000"/>
              <a:buChar char="•"/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The DDS adult autism population will </a:t>
            </a:r>
            <a:r>
              <a:rPr>
                <a:solidFill>
                  <a:srgbClr val="B51600"/>
                </a:solidFill>
              </a:rPr>
              <a:t>quadruple</a:t>
            </a:r>
            <a:r>
              <a:t> in the next 20 years.</a:t>
            </a:r>
          </a:p>
          <a:p>
            <a:pPr marL="333375" indent="-333375" algn="l" defTabSz="457200">
              <a:lnSpc>
                <a:spcPct val="90000"/>
              </a:lnSpc>
              <a:spcBef>
                <a:spcPts val="1700"/>
              </a:spcBef>
              <a:buSzPct val="145000"/>
              <a:buChar char="•"/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Autism cases are typically </a:t>
            </a:r>
            <a:r>
              <a:rPr>
                <a:solidFill>
                  <a:srgbClr val="B51600"/>
                </a:solidFill>
              </a:rPr>
              <a:t>more complex</a:t>
            </a:r>
            <a:r>
              <a:t> than other eligibility categories.</a:t>
            </a:r>
          </a:p>
          <a:p>
            <a:pPr marL="333375" indent="-333375" algn="l" defTabSz="457200">
              <a:lnSpc>
                <a:spcPct val="90000"/>
              </a:lnSpc>
              <a:spcBef>
                <a:spcPts val="1700"/>
              </a:spcBef>
              <a:buSzPct val="145000"/>
              <a:buChar char="•"/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Demand for services already </a:t>
            </a:r>
            <a:r>
              <a:rPr>
                <a:solidFill>
                  <a:srgbClr val="B51600"/>
                </a:solidFill>
              </a:rPr>
              <a:t>outstrips capacity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roblem: Autism parents age and die"/>
          <p:cNvSpPr txBox="1"/>
          <p:nvPr/>
        </p:nvSpPr>
        <p:spPr>
          <a:xfrm>
            <a:off x="1627263" y="606122"/>
            <a:ext cx="9496273" cy="73382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Problem: Autism parents age and die</a:t>
            </a:r>
          </a:p>
        </p:txBody>
      </p:sp>
      <p:pic>
        <p:nvPicPr>
          <p:cNvPr id="141" name="birth death.jpg" descr="birth death.jpg"/>
          <p:cNvPicPr>
            <a:picLocks noChangeAspect="1"/>
          </p:cNvPicPr>
          <p:nvPr/>
        </p:nvPicPr>
        <p:blipFill>
          <a:blip r:embed="rId2">
            <a:extLst/>
          </a:blip>
          <a:srcRect t="24305" b="20807"/>
          <a:stretch>
            <a:fillRect/>
          </a:stretch>
        </p:blipFill>
        <p:spPr>
          <a:xfrm>
            <a:off x="3849489" y="2007393"/>
            <a:ext cx="5051765" cy="462113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Who will care for the unprecedented population of disabled and dependent adults?"/>
          <p:cNvSpPr txBox="1"/>
          <p:nvPr/>
        </p:nvSpPr>
        <p:spPr>
          <a:xfrm>
            <a:off x="398450" y="7537546"/>
            <a:ext cx="12207900" cy="1180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Who will care for the unprecedented population of disabled and dependent adults?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oblem: Adult autism is expensive"/>
          <p:cNvSpPr txBox="1"/>
          <p:nvPr/>
        </p:nvSpPr>
        <p:spPr>
          <a:xfrm>
            <a:off x="1762933" y="470656"/>
            <a:ext cx="9478934" cy="73382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Problem: Adult autism is expensive</a:t>
            </a:r>
          </a:p>
        </p:txBody>
      </p:sp>
      <p:graphicFrame>
        <p:nvGraphicFramePr>
          <p:cNvPr id="145" name="Table"/>
          <p:cNvGraphicFramePr/>
          <p:nvPr/>
        </p:nvGraphicFramePr>
        <p:xfrm>
          <a:off x="1349241" y="2997497"/>
          <a:ext cx="10306314" cy="579030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153157"/>
                <a:gridCol w="5153157"/>
              </a:tblGrid>
              <a:tr h="7237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Home care workers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120,000</a:t>
                      </a:r>
                    </a:p>
                  </a:txBody>
                  <a:tcPr marL="50800" marR="50800" marT="50800" marB="50800" anchor="ctr" horzOverflow="overflow"/>
                </a:tc>
              </a:tr>
              <a:tr h="7237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Day program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40,000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6D5D5"/>
                    </a:solidFill>
                  </a:tcPr>
                </a:tc>
              </a:tr>
              <a:tr h="7237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Rent, utilities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30,000</a:t>
                      </a:r>
                    </a:p>
                  </a:txBody>
                  <a:tcPr marL="50800" marR="50800" marT="50800" marB="50800" anchor="ctr" horzOverflow="overflow"/>
                </a:tc>
              </a:tr>
              <a:tr h="7237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Transportation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4,000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6D5D5"/>
                    </a:solidFill>
                  </a:tcPr>
                </a:tc>
              </a:tr>
              <a:tr h="7237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Medical/therapies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10,000</a:t>
                      </a:r>
                    </a:p>
                  </a:txBody>
                  <a:tcPr marL="50800" marR="50800" marT="50800" marB="50800" anchor="ctr" horzOverflow="overflow"/>
                </a:tc>
              </a:tr>
              <a:tr h="7237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Food, clothing, electronics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5,000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6D5D5"/>
                    </a:solidFill>
                  </a:tcPr>
                </a:tc>
              </a:tr>
              <a:tr h="7237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Recreation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2,000</a:t>
                      </a:r>
                    </a:p>
                  </a:txBody>
                  <a:tcPr marL="50800" marR="50800" marT="50800" marB="50800" anchor="ctr" horzOverflow="overflow"/>
                </a:tc>
              </a:tr>
              <a:tr h="723788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 Medium"/>
                        </a:rPr>
                        <a:t>Total annual costs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olidFill>
                            <a:srgbClr val="B51600"/>
                          </a:solidFill>
                          <a:sym typeface="Helvetica Neue Medium"/>
                        </a:rPr>
                        <a:t>211,000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6D5D5"/>
                    </a:solidFill>
                  </a:tcPr>
                </a:tc>
              </a:tr>
            </a:tbl>
          </a:graphicData>
        </a:graphic>
      </p:graphicFrame>
      <p:sp>
        <p:nvSpPr>
          <p:cNvPr id="146" name="Representative costs (conservative) for one autistic/DD adult residing outside family home, San Francisco Bay Area, 2018"/>
          <p:cNvSpPr txBox="1"/>
          <p:nvPr/>
        </p:nvSpPr>
        <p:spPr>
          <a:xfrm>
            <a:off x="1567646" y="1686311"/>
            <a:ext cx="9869508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Representative costs (</a:t>
            </a:r>
            <a:r>
              <a:rPr u="sng"/>
              <a:t>conservative</a:t>
            </a:r>
            <a:r>
              <a:t>) for one autistic/DD adult residing outside family home, San Francisco Bay Area, 2018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roblem: Our system was not designed for so large and complex an autism/DD population"/>
          <p:cNvSpPr txBox="1"/>
          <p:nvPr/>
        </p:nvSpPr>
        <p:spPr>
          <a:xfrm>
            <a:off x="522887" y="535904"/>
            <a:ext cx="11959026" cy="133146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Problem: Our system was not designed for so large and complex an autism/DD population</a:t>
            </a:r>
          </a:p>
        </p:txBody>
      </p:sp>
      <p:sp>
        <p:nvSpPr>
          <p:cNvPr id="149" name="Waitlists, complexity, underfunding, few creative solutions, parent disempowerment, and too much wishful thinking."/>
          <p:cNvSpPr txBox="1"/>
          <p:nvPr/>
        </p:nvSpPr>
        <p:spPr>
          <a:xfrm>
            <a:off x="365721" y="7714237"/>
            <a:ext cx="12273358" cy="11304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Waitlists, complexity, underfunding, few creative solutions, parent disempowerment, and too much wishful thinking.</a:t>
            </a:r>
          </a:p>
        </p:txBody>
      </p:sp>
      <p:pic>
        <p:nvPicPr>
          <p:cNvPr id="150" name="rube.jpg" descr="rub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8532" y="3258529"/>
            <a:ext cx="8032104" cy="3383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Medicaid"/>
          <p:cNvSpPr txBox="1"/>
          <p:nvPr/>
        </p:nvSpPr>
        <p:spPr>
          <a:xfrm>
            <a:off x="3800902" y="2392745"/>
            <a:ext cx="144536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Medicaid</a:t>
            </a:r>
          </a:p>
        </p:txBody>
      </p:sp>
      <p:sp>
        <p:nvSpPr>
          <p:cNvPr id="152" name="IHSS"/>
          <p:cNvSpPr txBox="1"/>
          <p:nvPr/>
        </p:nvSpPr>
        <p:spPr>
          <a:xfrm>
            <a:off x="10602280" y="5109228"/>
            <a:ext cx="82570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IHSS</a:t>
            </a:r>
          </a:p>
        </p:txBody>
      </p:sp>
      <p:sp>
        <p:nvSpPr>
          <p:cNvPr id="153" name="HUD"/>
          <p:cNvSpPr txBox="1"/>
          <p:nvPr/>
        </p:nvSpPr>
        <p:spPr>
          <a:xfrm>
            <a:off x="10619196" y="3545604"/>
            <a:ext cx="79187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HUD</a:t>
            </a:r>
          </a:p>
        </p:txBody>
      </p:sp>
      <p:sp>
        <p:nvSpPr>
          <p:cNvPr id="154" name="Social Security"/>
          <p:cNvSpPr txBox="1"/>
          <p:nvPr/>
        </p:nvSpPr>
        <p:spPr>
          <a:xfrm>
            <a:off x="6133372" y="2545077"/>
            <a:ext cx="228142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EE230C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Social Security</a:t>
            </a:r>
          </a:p>
        </p:txBody>
      </p:sp>
      <p:sp>
        <p:nvSpPr>
          <p:cNvPr id="155" name="Line"/>
          <p:cNvSpPr/>
          <p:nvPr/>
        </p:nvSpPr>
        <p:spPr>
          <a:xfrm flipH="1" flipV="1">
            <a:off x="4428063" y="2894841"/>
            <a:ext cx="191043" cy="4511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6" name="Line"/>
          <p:cNvSpPr/>
          <p:nvPr/>
        </p:nvSpPr>
        <p:spPr>
          <a:xfrm flipV="1">
            <a:off x="7184759" y="3212443"/>
            <a:ext cx="178660" cy="45004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7" name="Line"/>
          <p:cNvSpPr/>
          <p:nvPr/>
        </p:nvSpPr>
        <p:spPr>
          <a:xfrm flipV="1">
            <a:off x="9790838" y="3977745"/>
            <a:ext cx="561314" cy="4391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8" name="Line"/>
          <p:cNvSpPr/>
          <p:nvPr/>
        </p:nvSpPr>
        <p:spPr>
          <a:xfrm>
            <a:off x="9790069" y="5339757"/>
            <a:ext cx="56284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ne of these 501(c)(3)s is not like the others"/>
          <p:cNvSpPr txBox="1"/>
          <p:nvPr/>
        </p:nvSpPr>
        <p:spPr>
          <a:xfrm>
            <a:off x="884020" y="390223"/>
            <a:ext cx="11236758" cy="73382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One of these 501(c)(3)s is not like the others</a:t>
            </a:r>
          </a:p>
        </p:txBody>
      </p:sp>
      <p:pic>
        <p:nvPicPr>
          <p:cNvPr id="161" name="met opera.jpg" descr="met oper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073" y="1672085"/>
            <a:ext cx="4557517" cy="309082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Metropolitan Opera"/>
          <p:cNvSpPr txBox="1"/>
          <p:nvPr/>
        </p:nvSpPr>
        <p:spPr>
          <a:xfrm>
            <a:off x="1615286" y="4864430"/>
            <a:ext cx="294162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Metropolitan Opera</a:t>
            </a:r>
          </a:p>
        </p:txBody>
      </p:sp>
      <p:pic>
        <p:nvPicPr>
          <p:cNvPr id="163" name="San-Jose-Museum-Of-Quilts-And-Textiles-27009.jpg" descr="San-Jose-Museum-Of-Quilts-And-Textiles-2700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0198" y="1728566"/>
            <a:ext cx="5293980" cy="297786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an Jose Quilt Museum"/>
          <p:cNvSpPr txBox="1"/>
          <p:nvPr/>
        </p:nvSpPr>
        <p:spPr>
          <a:xfrm>
            <a:off x="7792742" y="4864430"/>
            <a:ext cx="35515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San Jose Quilt Museum</a:t>
            </a:r>
          </a:p>
        </p:txBody>
      </p:sp>
      <p:sp>
        <p:nvSpPr>
          <p:cNvPr id="165" name="Buster Keaton Appreciation Society"/>
          <p:cNvSpPr txBox="1"/>
          <p:nvPr/>
        </p:nvSpPr>
        <p:spPr>
          <a:xfrm>
            <a:off x="199514" y="9065869"/>
            <a:ext cx="605463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Buster Keaton Appreciation Society</a:t>
            </a:r>
          </a:p>
        </p:txBody>
      </p:sp>
      <p:pic>
        <p:nvPicPr>
          <p:cNvPr id="166" name="morgn center.png" descr="morgn cent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3206" y="5682169"/>
            <a:ext cx="3530602" cy="32766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Morgan Autism Center Adult Program"/>
          <p:cNvSpPr txBox="1"/>
          <p:nvPr/>
        </p:nvSpPr>
        <p:spPr>
          <a:xfrm>
            <a:off x="6594306" y="9065869"/>
            <a:ext cx="558576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Morgan Autism Center Adult Program</a:t>
            </a:r>
          </a:p>
        </p:txBody>
      </p:sp>
      <p:pic>
        <p:nvPicPr>
          <p:cNvPr id="168" name="buster.jpg" descr="buste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8476" y="5615933"/>
            <a:ext cx="4136709" cy="3276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dea: A new category of nonprofit expressly dedicated to the care of dependent adults with I/DD"/>
          <p:cNvSpPr txBox="1"/>
          <p:nvPr/>
        </p:nvSpPr>
        <p:spPr>
          <a:xfrm>
            <a:off x="164476" y="314665"/>
            <a:ext cx="12675848" cy="133146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1">
                <a:latin typeface="+mj-lt"/>
                <a:ea typeface="+mj-ea"/>
                <a:cs typeface="+mj-cs"/>
                <a:sym typeface="Helvetica Neue"/>
              </a:defRPr>
            </a:pPr>
            <a:r>
              <a:t>Idea</a:t>
            </a:r>
            <a:r>
              <a:rPr>
                <a:solidFill>
                  <a:srgbClr val="FFFFFF"/>
                </a:solidFill>
              </a:rPr>
              <a:t>: A new category of nonprofit expressly dedicated to the care of dependent adults with I/DD</a:t>
            </a:r>
          </a:p>
        </p:txBody>
      </p:sp>
      <p:sp>
        <p:nvSpPr>
          <p:cNvPr id="171" name="Why? We must “grease the wheels” to facilitate creation of a robust network of community-based mission-driven nonprofits serving our most vulnerable.…"/>
          <p:cNvSpPr txBox="1"/>
          <p:nvPr/>
        </p:nvSpPr>
        <p:spPr>
          <a:xfrm>
            <a:off x="477508" y="6658882"/>
            <a:ext cx="12049784" cy="2738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2300"/>
              </a:spcBef>
              <a:defRPr sz="36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Why? </a:t>
            </a:r>
            <a:r>
              <a:rPr>
                <a:solidFill>
                  <a:srgbClr val="0076BA"/>
                </a:solidFill>
              </a:rPr>
              <a:t>We must “grease the wheels” to facilitate creation of a robust network of community-based mission-driven nonprofits serving our most vulnerable.</a:t>
            </a:r>
          </a:p>
          <a:p>
            <a:pPr algn="l">
              <a:lnSpc>
                <a:spcPct val="80000"/>
              </a:lnSpc>
              <a:spcBef>
                <a:spcPts val="2300"/>
              </a:spcBef>
              <a:defRPr sz="3600" b="1">
                <a:solidFill>
                  <a:srgbClr val="5E5E5E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To address our dire new reality </a:t>
            </a:r>
            <a:r>
              <a:rPr>
                <a:solidFill>
                  <a:srgbClr val="EE230C"/>
                </a:solidFill>
              </a:rPr>
              <a:t>we must change the rules of the nonprofit game.</a:t>
            </a:r>
          </a:p>
        </p:txBody>
      </p:sp>
      <p:sp>
        <p:nvSpPr>
          <p:cNvPr id="172" name="Essential Care Nonprofits, IRC 501(c)(?)"/>
          <p:cNvSpPr txBox="1"/>
          <p:nvPr/>
        </p:nvSpPr>
        <p:spPr>
          <a:xfrm>
            <a:off x="642772" y="2084011"/>
            <a:ext cx="11537595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0076B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Essential Care Nonprofits, </a:t>
            </a:r>
            <a:r>
              <a:rPr>
                <a:solidFill>
                  <a:srgbClr val="000000"/>
                </a:solidFill>
              </a:rPr>
              <a:t>IRC 501(c)(?)</a:t>
            </a:r>
          </a:p>
        </p:txBody>
      </p:sp>
      <p:pic>
        <p:nvPicPr>
          <p:cNvPr id="173" name="networkmap.jpg" descr="networkma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0049" y="2648141"/>
            <a:ext cx="6327491" cy="3691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CNs are “lifeboats” providing essential, basic human care services to adults 18+ who meet Medicaid definition of requiring an “institutional level of care” owing to substantial functional and cognitive limitations.…"/>
          <p:cNvSpPr txBox="1"/>
          <p:nvPr/>
        </p:nvSpPr>
        <p:spPr>
          <a:xfrm>
            <a:off x="307173" y="3777700"/>
            <a:ext cx="11916321" cy="579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30608" indent="-430608" algn="l">
              <a:lnSpc>
                <a:spcPct val="90000"/>
              </a:lnSpc>
              <a:spcBef>
                <a:spcPts val="2600"/>
              </a:spcBef>
              <a:buSzPct val="145000"/>
              <a:buChar char="•"/>
              <a:defRPr sz="2800" b="1">
                <a:solidFill>
                  <a:srgbClr val="B516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ECNs are “lifeboats”</a:t>
            </a:r>
            <a:r>
              <a:rPr>
                <a:solidFill>
                  <a:srgbClr val="004D80"/>
                </a:solidFill>
              </a:rPr>
              <a:t> </a:t>
            </a:r>
            <a:r>
              <a:rPr>
                <a:solidFill>
                  <a:srgbClr val="5E5E5E"/>
                </a:solidFill>
              </a:rPr>
              <a:t>providing </a:t>
            </a:r>
            <a:r>
              <a:t>essential, basic human care services</a:t>
            </a:r>
            <a:r>
              <a:rPr>
                <a:solidFill>
                  <a:srgbClr val="5E5E5E"/>
                </a:solidFill>
              </a:rPr>
              <a:t> to adults 18+ who meet Medicaid definition of requiring an “institutional level of care” owing to substantial functional and cognitive limitations.</a:t>
            </a:r>
            <a:endParaRPr>
              <a:solidFill>
                <a:srgbClr val="004D80"/>
              </a:solidFill>
            </a:endParaRPr>
          </a:p>
          <a:p>
            <a:pPr marL="430608" indent="-430608" algn="l" defTabSz="457200">
              <a:lnSpc>
                <a:spcPct val="90000"/>
              </a:lnSpc>
              <a:spcBef>
                <a:spcPts val="2600"/>
              </a:spcBef>
              <a:buSzPct val="145000"/>
              <a:buChar char="•"/>
              <a:defRPr sz="2800" b="1">
                <a:solidFill>
                  <a:srgbClr val="5A5A5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Services could </a:t>
            </a:r>
            <a:r>
              <a:rPr>
                <a:solidFill>
                  <a:srgbClr val="B51600"/>
                </a:solidFill>
              </a:rPr>
              <a:t>include</a:t>
            </a:r>
            <a:r>
              <a:t>: aide support, day programs, supported employment programs, housing, medical care, daily living coaching, and behavioral and other forms of therapeutic care.</a:t>
            </a:r>
          </a:p>
          <a:p>
            <a:pPr marL="430608" indent="-430608" algn="l" defTabSz="457200">
              <a:lnSpc>
                <a:spcPct val="90000"/>
              </a:lnSpc>
              <a:spcBef>
                <a:spcPts val="2600"/>
              </a:spcBef>
              <a:buSzPct val="145000"/>
              <a:buChar char="•"/>
              <a:defRPr sz="2800" b="1">
                <a:solidFill>
                  <a:srgbClr val="5A5A5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At least 75% of the organizations' expenditures would be on those </a:t>
            </a:r>
            <a:r>
              <a:rPr>
                <a:solidFill>
                  <a:srgbClr val="B51600"/>
                </a:solidFill>
              </a:rPr>
              <a:t>direct support activities</a:t>
            </a:r>
            <a:r>
              <a:t>. Other expenditures could be for overhead or serving the needs of others with other disabilities.</a:t>
            </a:r>
          </a:p>
          <a:p>
            <a:pPr marL="430608" indent="-430608" algn="l" defTabSz="457200">
              <a:lnSpc>
                <a:spcPct val="90000"/>
              </a:lnSpc>
              <a:spcBef>
                <a:spcPts val="2600"/>
              </a:spcBef>
              <a:buSzPct val="145000"/>
              <a:buChar char="•"/>
              <a:defRPr sz="2800" b="1">
                <a:solidFill>
                  <a:srgbClr val="5A5A5A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ECNs would have special annual reporting and </a:t>
            </a:r>
            <a:r>
              <a:rPr>
                <a:solidFill>
                  <a:srgbClr val="B51600"/>
                </a:solidFill>
              </a:rPr>
              <a:t>audit requirements</a:t>
            </a:r>
            <a:r>
              <a:t> to ensure adherence to IRC rules.</a:t>
            </a:r>
          </a:p>
        </p:txBody>
      </p:sp>
      <p:sp>
        <p:nvSpPr>
          <p:cNvPr id="176" name="How to Define an ECN?"/>
          <p:cNvSpPr txBox="1"/>
          <p:nvPr/>
        </p:nvSpPr>
        <p:spPr>
          <a:xfrm>
            <a:off x="3224609" y="234218"/>
            <a:ext cx="6555580" cy="73382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How to Define an ECN?</a:t>
            </a:r>
          </a:p>
        </p:txBody>
      </p:sp>
      <p:pic>
        <p:nvPicPr>
          <p:cNvPr id="177" name="lifeboat.jpg" descr="lifeboat.jpg"/>
          <p:cNvPicPr>
            <a:picLocks noChangeAspect="1"/>
          </p:cNvPicPr>
          <p:nvPr/>
        </p:nvPicPr>
        <p:blipFill>
          <a:blip r:embed="rId2">
            <a:extLst/>
          </a:blip>
          <a:srcRect t="25685" b="15959"/>
          <a:stretch>
            <a:fillRect/>
          </a:stretch>
        </p:blipFill>
        <p:spPr>
          <a:xfrm>
            <a:off x="3853457" y="1353474"/>
            <a:ext cx="5297981" cy="2409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Custom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Neidorf</dc:creator>
  <cp:lastModifiedBy>Jonathan Neidorf</cp:lastModifiedBy>
  <cp:revision>1</cp:revision>
  <dcterms:modified xsi:type="dcterms:W3CDTF">2018-10-03T19:56:16Z</dcterms:modified>
</cp:coreProperties>
</file>