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2" r:id="rId5"/>
    <p:sldId id="260" r:id="rId6"/>
    <p:sldId id="265" r:id="rId7"/>
    <p:sldId id="264" r:id="rId8"/>
    <p:sldId id="266" r:id="rId9"/>
    <p:sldId id="267" r:id="rId10"/>
    <p:sldId id="273" r:id="rId11"/>
    <p:sldId id="261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>
        <p:scale>
          <a:sx n="105" d="100"/>
          <a:sy n="105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close up of a logo&#10;&#10;Description generated with high confiden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5195887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12">
            <a:extLst>
              <a:ext uri="{FF2B5EF4-FFF2-40B4-BE49-F238E27FC236}"/>
            </a:extLst>
          </p:cNvPr>
          <p:cNvSpPr/>
          <p:nvPr userDrawn="1"/>
        </p:nvSpPr>
        <p:spPr>
          <a:xfrm rot="5400000">
            <a:off x="-1430337" y="1435100"/>
            <a:ext cx="6726238" cy="3856037"/>
          </a:xfrm>
          <a:custGeom>
            <a:avLst/>
            <a:gdLst>
              <a:gd name="connsiteX0" fmla="*/ 7 w 6725588"/>
              <a:gd name="connsiteY0" fmla="*/ 1827949 h 4785644"/>
              <a:gd name="connsiteX1" fmla="*/ 3362794 w 6725588"/>
              <a:gd name="connsiteY1" fmla="*/ 0 h 4785644"/>
              <a:gd name="connsiteX2" fmla="*/ 6725581 w 6725588"/>
              <a:gd name="connsiteY2" fmla="*/ 1827949 h 4785644"/>
              <a:gd name="connsiteX3" fmla="*/ 5441111 w 6725588"/>
              <a:gd name="connsiteY3" fmla="*/ 4785632 h 4785644"/>
              <a:gd name="connsiteX4" fmla="*/ 1284477 w 6725588"/>
              <a:gd name="connsiteY4" fmla="*/ 4785632 h 4785644"/>
              <a:gd name="connsiteX5" fmla="*/ 7 w 6725588"/>
              <a:gd name="connsiteY5" fmla="*/ 1827949 h 4785644"/>
              <a:gd name="connsiteX0" fmla="*/ 0 w 6725574"/>
              <a:gd name="connsiteY0" fmla="*/ 1827949 h 4795157"/>
              <a:gd name="connsiteX1" fmla="*/ 3362787 w 6725574"/>
              <a:gd name="connsiteY1" fmla="*/ 0 h 4795157"/>
              <a:gd name="connsiteX2" fmla="*/ 6725574 w 6725574"/>
              <a:gd name="connsiteY2" fmla="*/ 1827949 h 4795157"/>
              <a:gd name="connsiteX3" fmla="*/ 5441104 w 6725574"/>
              <a:gd name="connsiteY3" fmla="*/ 4785632 h 4795157"/>
              <a:gd name="connsiteX4" fmla="*/ 8120 w 6725574"/>
              <a:gd name="connsiteY4" fmla="*/ 4795157 h 4795157"/>
              <a:gd name="connsiteX5" fmla="*/ 0 w 6725574"/>
              <a:gd name="connsiteY5" fmla="*/ 1827949 h 4795157"/>
              <a:gd name="connsiteX0" fmla="*/ 0 w 6746032"/>
              <a:gd name="connsiteY0" fmla="*/ 1827949 h 4804685"/>
              <a:gd name="connsiteX1" fmla="*/ 3362787 w 6746032"/>
              <a:gd name="connsiteY1" fmla="*/ 0 h 4804685"/>
              <a:gd name="connsiteX2" fmla="*/ 6725574 w 6746032"/>
              <a:gd name="connsiteY2" fmla="*/ 1827949 h 4804685"/>
              <a:gd name="connsiteX3" fmla="*/ 6746032 w 6746032"/>
              <a:gd name="connsiteY3" fmla="*/ 4804685 h 4804685"/>
              <a:gd name="connsiteX4" fmla="*/ 8120 w 6746032"/>
              <a:gd name="connsiteY4" fmla="*/ 4795157 h 4804685"/>
              <a:gd name="connsiteX5" fmla="*/ 0 w 6746032"/>
              <a:gd name="connsiteY5" fmla="*/ 1827949 h 4804685"/>
              <a:gd name="connsiteX0" fmla="*/ 0 w 6746032"/>
              <a:gd name="connsiteY0" fmla="*/ 1827949 h 4804685"/>
              <a:gd name="connsiteX1" fmla="*/ 3362787 w 6746032"/>
              <a:gd name="connsiteY1" fmla="*/ 0 h 4804685"/>
              <a:gd name="connsiteX2" fmla="*/ 6744684 w 6746032"/>
              <a:gd name="connsiteY2" fmla="*/ 1808899 h 4804685"/>
              <a:gd name="connsiteX3" fmla="*/ 6746032 w 6746032"/>
              <a:gd name="connsiteY3" fmla="*/ 4804685 h 4804685"/>
              <a:gd name="connsiteX4" fmla="*/ 8120 w 6746032"/>
              <a:gd name="connsiteY4" fmla="*/ 4795157 h 4804685"/>
              <a:gd name="connsiteX5" fmla="*/ 0 w 6746032"/>
              <a:gd name="connsiteY5" fmla="*/ 1827949 h 48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6032" h="4804685">
                <a:moveTo>
                  <a:pt x="0" y="1827949"/>
                </a:moveTo>
                <a:lnTo>
                  <a:pt x="3362787" y="0"/>
                </a:lnTo>
                <a:lnTo>
                  <a:pt x="6744684" y="1808899"/>
                </a:lnTo>
                <a:cubicBezTo>
                  <a:pt x="6745133" y="2807494"/>
                  <a:pt x="6745583" y="3806090"/>
                  <a:pt x="6746032" y="4804685"/>
                </a:cubicBezTo>
                <a:lnTo>
                  <a:pt x="8120" y="4795157"/>
                </a:lnTo>
                <a:cubicBezTo>
                  <a:pt x="5413" y="3806088"/>
                  <a:pt x="2707" y="2817018"/>
                  <a:pt x="0" y="1827949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9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006600"/>
            <a:ext cx="400526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057" y="2008473"/>
            <a:ext cx="7561943" cy="1813894"/>
          </a:xfrm>
        </p:spPr>
        <p:txBody>
          <a:bodyPr anchor="b"/>
          <a:lstStyle>
            <a:lvl1pPr algn="ctr"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3283" y="4064480"/>
            <a:ext cx="6804760" cy="6183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94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5" name="Rectangle 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0800"/>
            <a:ext cx="10515600" cy="52577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19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 rot="5400000">
            <a:off x="8216900" y="2743200"/>
            <a:ext cx="6718300" cy="1231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A close up of a logo&#10;&#10;Description generated with high confiden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8" y="0"/>
            <a:ext cx="9207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-61913"/>
            <a:ext cx="1141413" cy="160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976523" y="3502829"/>
            <a:ext cx="5199047" cy="123190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7759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close up of a logo&#10;&#10;Description generated with high confiden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5195887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12">
            <a:extLst>
              <a:ext uri="{FF2B5EF4-FFF2-40B4-BE49-F238E27FC236}"/>
            </a:extLst>
          </p:cNvPr>
          <p:cNvSpPr/>
          <p:nvPr userDrawn="1"/>
        </p:nvSpPr>
        <p:spPr>
          <a:xfrm rot="5400000">
            <a:off x="-1430337" y="1435100"/>
            <a:ext cx="6726238" cy="3856037"/>
          </a:xfrm>
          <a:custGeom>
            <a:avLst/>
            <a:gdLst>
              <a:gd name="connsiteX0" fmla="*/ 7 w 6725588"/>
              <a:gd name="connsiteY0" fmla="*/ 1827949 h 4785644"/>
              <a:gd name="connsiteX1" fmla="*/ 3362794 w 6725588"/>
              <a:gd name="connsiteY1" fmla="*/ 0 h 4785644"/>
              <a:gd name="connsiteX2" fmla="*/ 6725581 w 6725588"/>
              <a:gd name="connsiteY2" fmla="*/ 1827949 h 4785644"/>
              <a:gd name="connsiteX3" fmla="*/ 5441111 w 6725588"/>
              <a:gd name="connsiteY3" fmla="*/ 4785632 h 4785644"/>
              <a:gd name="connsiteX4" fmla="*/ 1284477 w 6725588"/>
              <a:gd name="connsiteY4" fmla="*/ 4785632 h 4785644"/>
              <a:gd name="connsiteX5" fmla="*/ 7 w 6725588"/>
              <a:gd name="connsiteY5" fmla="*/ 1827949 h 4785644"/>
              <a:gd name="connsiteX0" fmla="*/ 0 w 6725574"/>
              <a:gd name="connsiteY0" fmla="*/ 1827949 h 4795157"/>
              <a:gd name="connsiteX1" fmla="*/ 3362787 w 6725574"/>
              <a:gd name="connsiteY1" fmla="*/ 0 h 4795157"/>
              <a:gd name="connsiteX2" fmla="*/ 6725574 w 6725574"/>
              <a:gd name="connsiteY2" fmla="*/ 1827949 h 4795157"/>
              <a:gd name="connsiteX3" fmla="*/ 5441104 w 6725574"/>
              <a:gd name="connsiteY3" fmla="*/ 4785632 h 4795157"/>
              <a:gd name="connsiteX4" fmla="*/ 8120 w 6725574"/>
              <a:gd name="connsiteY4" fmla="*/ 4795157 h 4795157"/>
              <a:gd name="connsiteX5" fmla="*/ 0 w 6725574"/>
              <a:gd name="connsiteY5" fmla="*/ 1827949 h 4795157"/>
              <a:gd name="connsiteX0" fmla="*/ 0 w 6746032"/>
              <a:gd name="connsiteY0" fmla="*/ 1827949 h 4804685"/>
              <a:gd name="connsiteX1" fmla="*/ 3362787 w 6746032"/>
              <a:gd name="connsiteY1" fmla="*/ 0 h 4804685"/>
              <a:gd name="connsiteX2" fmla="*/ 6725574 w 6746032"/>
              <a:gd name="connsiteY2" fmla="*/ 1827949 h 4804685"/>
              <a:gd name="connsiteX3" fmla="*/ 6746032 w 6746032"/>
              <a:gd name="connsiteY3" fmla="*/ 4804685 h 4804685"/>
              <a:gd name="connsiteX4" fmla="*/ 8120 w 6746032"/>
              <a:gd name="connsiteY4" fmla="*/ 4795157 h 4804685"/>
              <a:gd name="connsiteX5" fmla="*/ 0 w 6746032"/>
              <a:gd name="connsiteY5" fmla="*/ 1827949 h 4804685"/>
              <a:gd name="connsiteX0" fmla="*/ 0 w 6746032"/>
              <a:gd name="connsiteY0" fmla="*/ 1827949 h 4804685"/>
              <a:gd name="connsiteX1" fmla="*/ 3362787 w 6746032"/>
              <a:gd name="connsiteY1" fmla="*/ 0 h 4804685"/>
              <a:gd name="connsiteX2" fmla="*/ 6744684 w 6746032"/>
              <a:gd name="connsiteY2" fmla="*/ 1808899 h 4804685"/>
              <a:gd name="connsiteX3" fmla="*/ 6746032 w 6746032"/>
              <a:gd name="connsiteY3" fmla="*/ 4804685 h 4804685"/>
              <a:gd name="connsiteX4" fmla="*/ 8120 w 6746032"/>
              <a:gd name="connsiteY4" fmla="*/ 4795157 h 4804685"/>
              <a:gd name="connsiteX5" fmla="*/ 0 w 6746032"/>
              <a:gd name="connsiteY5" fmla="*/ 1827949 h 48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6032" h="4804685">
                <a:moveTo>
                  <a:pt x="0" y="1827949"/>
                </a:moveTo>
                <a:lnTo>
                  <a:pt x="3362787" y="0"/>
                </a:lnTo>
                <a:lnTo>
                  <a:pt x="6744684" y="1808899"/>
                </a:lnTo>
                <a:cubicBezTo>
                  <a:pt x="6745133" y="2807494"/>
                  <a:pt x="6745583" y="3806090"/>
                  <a:pt x="6746032" y="4804685"/>
                </a:cubicBezTo>
                <a:lnTo>
                  <a:pt x="8120" y="4795157"/>
                </a:lnTo>
                <a:cubicBezTo>
                  <a:pt x="5413" y="3806088"/>
                  <a:pt x="2707" y="2817018"/>
                  <a:pt x="0" y="1827949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006600"/>
            <a:ext cx="400526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057" y="2008473"/>
            <a:ext cx="7561943" cy="1813894"/>
          </a:xfrm>
        </p:spPr>
        <p:txBody>
          <a:bodyPr anchor="b"/>
          <a:lstStyle>
            <a:lvl1pPr algn="ctr"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3283" y="4064480"/>
            <a:ext cx="6804760" cy="6183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4495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5" name="Rectangle 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469317"/>
            <a:ext cx="11785600" cy="50838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7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close up of a logo&#10;&#10;Description generated with high confiden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971550"/>
            <a:ext cx="46355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61913"/>
            <a:ext cx="12192000" cy="3048001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01700" y="4535488"/>
            <a:ext cx="10364788" cy="10969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solidFill>
                  <a:prstClr val="black"/>
                </a:solidFill>
              </a:rPr>
              <a:t>Click to edit Master title style</a:t>
            </a:r>
          </a:p>
        </p:txBody>
      </p:sp>
      <p:pic>
        <p:nvPicPr>
          <p:cNvPr id="5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163513"/>
            <a:ext cx="4437062" cy="314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82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6" name="Rectangle 5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400" y="1469318"/>
            <a:ext cx="5740400" cy="5109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9318"/>
            <a:ext cx="5740400" cy="5109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543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8" name="Rectangle 7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316952"/>
            <a:ext cx="57435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000" y="2265838"/>
            <a:ext cx="5743575" cy="43508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316952"/>
            <a:ext cx="5765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65838"/>
            <a:ext cx="5765800" cy="43508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5220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4" name="Rectangle 3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94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4" name="Rectangle 3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576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6" name="Rectangle 5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20801"/>
            <a:ext cx="6704012" cy="5226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49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5" name="Rectangle 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469317"/>
            <a:ext cx="11785600" cy="50838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05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554B-1F2B-4712-81DC-EE7D5B644D2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37C48-ED7B-401A-89A7-DD2910913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2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5" name="Rectangle 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0800"/>
            <a:ext cx="10515600" cy="52577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718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 rot="5400000">
            <a:off x="8216900" y="2743200"/>
            <a:ext cx="6718300" cy="1231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8" descr="A close up of a logo&#10;&#10;Description generated with high confiden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8" y="0"/>
            <a:ext cx="9207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-61913"/>
            <a:ext cx="1141413" cy="160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976523" y="3502829"/>
            <a:ext cx="5199047" cy="123190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45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close up of a logo&#10;&#10;Description generated with high confiden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971550"/>
            <a:ext cx="46355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61913"/>
            <a:ext cx="12192000" cy="3048001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01700" y="4535488"/>
            <a:ext cx="10364788" cy="10969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</a:rPr>
              <a:t>Click to edit Master title style</a:t>
            </a:r>
          </a:p>
        </p:txBody>
      </p:sp>
      <p:pic>
        <p:nvPicPr>
          <p:cNvPr id="5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163513"/>
            <a:ext cx="4437062" cy="314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62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6" name="Rectangle 5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400" y="1469318"/>
            <a:ext cx="5740400" cy="5109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9318"/>
            <a:ext cx="5740400" cy="5109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21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8" name="Rectangle 7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316952"/>
            <a:ext cx="57435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000" y="2265838"/>
            <a:ext cx="5743575" cy="43508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316952"/>
            <a:ext cx="5765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65838"/>
            <a:ext cx="5765800" cy="43508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79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4" name="Rectangle 3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112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4" name="Rectangle 3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30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0" y="0"/>
            <a:ext cx="12192000" cy="1470025"/>
            <a:chOff x="-2" y="0"/>
            <a:chExt cx="12192002" cy="1469317"/>
          </a:xfrm>
        </p:grpSpPr>
        <p:sp>
          <p:nvSpPr>
            <p:cNvPr id="6" name="Rectangle 5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" y="0"/>
              <a:ext cx="12192002" cy="109643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9" descr="A close up of a logo&#10;&#10;Description generated with high confidenc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3306" y="384937"/>
              <a:ext cx="921072" cy="12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A close up of a logo&#10;&#10;Description generated with very high confid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6513"/>
            <a:ext cx="1606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20801"/>
            <a:ext cx="6704012" cy="5226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62" y="0"/>
            <a:ext cx="10364173" cy="10964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728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AF51-F3E9-4CDE-9D5D-FC45B1867617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C2A1-E4CA-4E78-A4B1-BE7A49CC9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05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88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C89F1D9F-2A4D-41CB-8A8B-6DB5C6051604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88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3888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D0D500AB-38EB-4F6D-89E8-5B90F18A109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1950"/>
            <a:ext cx="12192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02" r:id="rId9"/>
    <p:sldLayoutId id="2147483912" r:id="rId10"/>
    <p:sldLayoutId id="21474839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88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C509DB33-2293-4A8B-8E13-2997EDAA099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88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3888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AC74932E-CF19-46F4-B4B6-88FD7691D9A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1950"/>
            <a:ext cx="12192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03" r:id="rId9"/>
    <p:sldLayoutId id="2147483922" r:id="rId10"/>
    <p:sldLayoutId id="21474839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GSff0Q9a8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738" y="2008188"/>
            <a:ext cx="7561262" cy="1814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Where do we go from here? Best Practices!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675" y="4064000"/>
            <a:ext cx="6805613" cy="6191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Dr. Crystal Makowski, CRC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Vice President of Special Projects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pPr eaLnBrk="1" hangingPunct="1"/>
            <a:r>
              <a:rPr lang="en-US" altLang="en-US" smtClean="0"/>
              <a:t>Pursuit of Best Practices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0" y="6343650"/>
            <a:ext cx="12192000" cy="368300"/>
          </a:xfrm>
          <a:prstGeom prst="rect">
            <a:avLst/>
          </a:prstGeom>
          <a:solidFill>
            <a:srgbClr val="43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FFFF"/>
                </a:solidFill>
                <a:latin typeface="Calibri" pitchFamily="34" charset="0"/>
              </a:rPr>
              <a:t>The Arc Jacksonville Annual Board and Staff Retreat | June 2018</a:t>
            </a:r>
          </a:p>
        </p:txBody>
      </p:sp>
      <p:graphicFrame>
        <p:nvGraphicFramePr>
          <p:cNvPr id="4" name="Table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95263" y="1504950"/>
          <a:ext cx="11801475" cy="454183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841641">
                  <a:extLst>
                    <a:ext uri="{9D8B030D-6E8A-4147-A177-3AD203B41FA5}"/>
                  </a:extLst>
                </a:gridCol>
                <a:gridCol w="7959834">
                  <a:extLst>
                    <a:ext uri="{9D8B030D-6E8A-4147-A177-3AD203B41FA5}"/>
                  </a:extLst>
                </a:gridCol>
              </a:tblGrid>
              <a:tr h="198133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EA7125"/>
                          </a:solidFill>
                          <a:latin typeface="Trebuchet MS" panose="020B0603020202020204" pitchFamily="34" charset="0"/>
                        </a:rPr>
                        <a:t>Description: </a:t>
                      </a:r>
                    </a:p>
                  </a:txBody>
                  <a:tcPr marL="91451" marR="91451" marT="45723" marB="45723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2017, Arc received a $300,000 legislative special appropriation. This appropriation enabled Arc to research/pilot best practices in programs and services to enhance employment preparedness and inclusion opportunities for youth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individuals under the Workforce Innovation and Opportunity Act (WIOA)), and individuals transitioning into competitive integrated employment (CIE) from facility-based work within inclusive and integrated settings. </a:t>
                      </a:r>
                      <a:endParaRPr lang="en-US" sz="1600" baseline="0" dirty="0">
                        <a:latin typeface="Trebuchet MS" panose="020B0603020202020204" pitchFamily="34" charset="0"/>
                      </a:endParaRPr>
                    </a:p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 marL="91451" marR="91451" marT="45723" marB="45723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6049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EA7125"/>
                          </a:solidFill>
                          <a:latin typeface="Trebuchet MS" panose="020B0603020202020204" pitchFamily="34" charset="0"/>
                        </a:rPr>
                        <a:t>Individuals Served:</a:t>
                      </a:r>
                    </a:p>
                  </a:txBody>
                  <a:tcPr marL="91451" marR="91451" marT="45723" marB="45723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Target Population for Pilot: 50 individuals that</a:t>
                      </a:r>
                      <a:r>
                        <a:rPr lang="en-US" sz="1600" baseline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fall under</a:t>
                      </a:r>
                      <a:endParaRPr lang="en-US" sz="1600" dirty="0">
                        <a:effectLst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following classifications: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individuals ages 18-24 years old that desire pre-employment training with the goal of obtaining CIE;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Individuals 25 years old and above that desire to transition from subminimum wage in facility-based workshops to CIE or desire to earn minimum wage within the facility-based workshop; and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individuals who are 25 years old and above who are currently in a facility-based workshop who desire to transition into a program that focuses of meaningful community inclusion and life skills enhancement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Population to be evaluated from TI: 150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 marL="91451" marR="91451" marT="45723" marB="45723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pPr eaLnBrk="1" hangingPunct="1"/>
            <a:r>
              <a:rPr lang="en-US" altLang="en-US" smtClean="0"/>
              <a:t>Pursuit of Best Practices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766763" y="1543050"/>
            <a:ext cx="108108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altLang="en-US" sz="1800">
                <a:latin typeface="Calibri" pitchFamily="34" charset="0"/>
                <a:cs typeface="Times New Roman" pitchFamily="18" charset="0"/>
              </a:rPr>
              <a:t>The scope of work outlined in the Appropriations Project Request-Fiscal Year 2017-18 is classified into three (3) primary categories: 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altLang="en-US" sz="1800">
                <a:latin typeface="Calibri" pitchFamily="34" charset="0"/>
                <a:cs typeface="Times New Roman" pitchFamily="18" charset="0"/>
              </a:rPr>
              <a:t>1) Best Practices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altLang="en-US" sz="1800">
                <a:latin typeface="Calibri" pitchFamily="34" charset="0"/>
                <a:cs typeface="Times New Roman" pitchFamily="18" charset="0"/>
              </a:rPr>
              <a:t>2) Employment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altLang="en-US" sz="1800">
                <a:latin typeface="Calibri" pitchFamily="34" charset="0"/>
                <a:cs typeface="Times New Roman" pitchFamily="18" charset="0"/>
              </a:rPr>
              <a:t>3) Community Inclusion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altLang="en-US" sz="1800">
                <a:latin typeface="Calibri" pitchFamily="34" charset="0"/>
                <a:cs typeface="Times New Roman" pitchFamily="18" charset="0"/>
              </a:rPr>
              <a:t>Each category has sub-categories that capture scope of work regarding: emotional wellbeing, enrichment of cultural experiences, and education. 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3870325"/>
            <a:ext cx="33305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pPr eaLnBrk="1" hangingPunct="1"/>
            <a:r>
              <a:rPr lang="en-US" altLang="en-US" smtClean="0"/>
              <a:t>National Trends</a:t>
            </a:r>
          </a:p>
        </p:txBody>
      </p:sp>
      <p:graphicFrame>
        <p:nvGraphicFramePr>
          <p:cNvPr id="3" name="Table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50825" y="1492250"/>
          <a:ext cx="11739563" cy="496887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035662">
                  <a:extLst>
                    <a:ext uri="{9D8B030D-6E8A-4147-A177-3AD203B41FA5}"/>
                  </a:extLst>
                </a:gridCol>
                <a:gridCol w="9703901">
                  <a:extLst>
                    <a:ext uri="{9D8B030D-6E8A-4147-A177-3AD203B41FA5}"/>
                  </a:extLst>
                </a:gridCol>
              </a:tblGrid>
              <a:tr h="496887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EA7125"/>
                          </a:solidFill>
                          <a:latin typeface="Trebuchet MS" panose="020B0603020202020204" pitchFamily="34" charset="0"/>
                        </a:rPr>
                        <a:t>Best Practices Findings</a:t>
                      </a:r>
                    </a:p>
                  </a:txBody>
                  <a:tcPr marL="91432" marR="91432" marT="45726" marB="45726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Robust work readiness program, which focuses on a mixture of curricula and in-the-field experiences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Use of WIOA</a:t>
                      </a:r>
                      <a:r>
                        <a:rPr lang="en-US" sz="1800" b="0" baseline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-based VR funding streams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“Dream-inspired” person-centered 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Fading out facility-based sub-minimum wage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Transition into inclusive and integrated service settings with “meaningful” experiences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Transition from traditional enclaves into more inclusive small work groups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Higher Medicaid Waiver rate funding rates for smaller client to staff ratios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Introducing services specific to the needs of the “aging population”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Higher collaboration with parent/family, guardians, and other supports (VR/Support Coordinators) in service planning/evaluation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Enhanced professional development through state and national certifications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Improved expectations of persons-served within services (i.e., dress, hygiene, soft-skills, etc.)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Development of “club” concept for enrichment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prstClr val="black"/>
                          </a:solidFill>
                          <a:latin typeface="Trebuchet MS" panose="020B0603020202020204" pitchFamily="34" charset="0"/>
                        </a:rPr>
                        <a:t>Creation of social enterprises that are a 50/50 population (business-first model)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aseline="0" dirty="0">
                        <a:solidFill>
                          <a:prstClr val="black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 marL="91432" marR="91432" marT="45726" marB="4572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pPr eaLnBrk="1" hangingPunct="1"/>
            <a:r>
              <a:rPr lang="en-US" altLang="en-US" smtClean="0"/>
              <a:t> Initiatives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0" y="6343650"/>
            <a:ext cx="12192000" cy="368300"/>
          </a:xfrm>
          <a:prstGeom prst="rect">
            <a:avLst/>
          </a:prstGeom>
          <a:solidFill>
            <a:srgbClr val="43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25425" y="946150"/>
          <a:ext cx="11741150" cy="5765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035937">
                  <a:extLst>
                    <a:ext uri="{9D8B030D-6E8A-4147-A177-3AD203B41FA5}"/>
                  </a:extLst>
                </a:gridCol>
                <a:gridCol w="9705213">
                  <a:extLst>
                    <a:ext uri="{9D8B030D-6E8A-4147-A177-3AD203B41FA5}"/>
                  </a:extLst>
                </a:gridCol>
              </a:tblGrid>
              <a:tr h="57658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EA7125"/>
                          </a:solidFill>
                          <a:latin typeface="Trebuchet MS" panose="020B0603020202020204" pitchFamily="34" charset="0"/>
                        </a:rPr>
                        <a:t>New</a:t>
                      </a:r>
                      <a:r>
                        <a:rPr lang="en-US" sz="1800" b="1" baseline="0" dirty="0">
                          <a:solidFill>
                            <a:srgbClr val="EA7125"/>
                          </a:solidFill>
                          <a:latin typeface="Trebuchet MS" panose="020B0603020202020204" pitchFamily="34" charset="0"/>
                        </a:rPr>
                        <a:t> Initiatives</a:t>
                      </a:r>
                      <a:endParaRPr lang="en-US" sz="1800" b="1" dirty="0">
                        <a:solidFill>
                          <a:srgbClr val="EA7125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5" marR="91445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Higher collaboration with VR leadership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Certified</a:t>
                      </a:r>
                      <a:r>
                        <a:rPr lang="en-US" sz="1600" baseline="0" dirty="0">
                          <a:latin typeface="+mn-lt"/>
                        </a:rPr>
                        <a:t> in Peer Mentoring (completed)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+mn-lt"/>
                        </a:rPr>
                        <a:t>Discovery Assessment (in progress)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+mn-lt"/>
                        </a:rPr>
                        <a:t>Identification of un-tapped funding streams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+mn-lt"/>
                        </a:rPr>
                        <a:t>Accepted as pilot site for new Adult Services Model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+mn-lt"/>
                        </a:rPr>
                        <a:t>Development of new internship (i.e., Jumbo Shrimp, possibly Marriott)</a:t>
                      </a:r>
                      <a:endParaRPr lang="en-US" sz="1600" baseline="0" dirty="0">
                        <a:solidFill>
                          <a:prstClr val="black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prstClr val="black"/>
                          </a:solidFill>
                          <a:latin typeface="+mn-lt"/>
                        </a:rPr>
                        <a:t>Project Discovery Curricula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a career exploration and  job skills curriculum for students in grades 6-12 and adults in transition.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Students, of ALL ability levels, can explore many career fields and learn job skills in today’s top industries and trades found in the National Career Clusters Framework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On top of soft skills training, participants receive experiential training in five employment courses;</a:t>
                      </a:r>
                    </a:p>
                    <a:p>
                      <a:pPr lvl="2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 Food Service</a:t>
                      </a:r>
                    </a:p>
                    <a:p>
                      <a:pPr lvl="2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Table Service</a:t>
                      </a:r>
                    </a:p>
                    <a:p>
                      <a:pPr lvl="2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Grocery Clerking</a:t>
                      </a:r>
                    </a:p>
                    <a:p>
                      <a:pPr lvl="2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Retail</a:t>
                      </a:r>
                    </a:p>
                    <a:p>
                      <a:pPr lvl="2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Greenhouse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prstClr val="black"/>
                          </a:solidFill>
                          <a:latin typeface="+mn-lt"/>
                        </a:rPr>
                        <a:t>Car Wash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prstClr val="black"/>
                          </a:solidFill>
                          <a:latin typeface="+mn-lt"/>
                        </a:rPr>
                        <a:t>Culinary Program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prstClr val="black"/>
                          </a:solidFill>
                          <a:latin typeface="+mn-lt"/>
                        </a:rPr>
                        <a:t>New enclave opportunities (i.e., Fields Automotive and </a:t>
                      </a:r>
                      <a:r>
                        <a:rPr lang="en-US" sz="1600" baseline="0" dirty="0" err="1">
                          <a:solidFill>
                            <a:prstClr val="black"/>
                          </a:solidFill>
                          <a:latin typeface="+mn-lt"/>
                        </a:rPr>
                        <a:t>Chartwells</a:t>
                      </a:r>
                      <a:r>
                        <a:rPr lang="en-US" sz="1600" baseline="0" dirty="0">
                          <a:solidFill>
                            <a:prstClr val="black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1445" marR="9144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pPr eaLnBrk="1" hangingPunct="1"/>
            <a:r>
              <a:rPr lang="en-US" altLang="en-US" smtClean="0"/>
              <a:t>What’s Next for Best Practices?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1227138" y="1489075"/>
            <a:ext cx="1012348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Calibri" pitchFamily="34" charset="0"/>
              </a:rPr>
              <a:t>Continue being a part of Arc of U.S. and Institute of Community Inclusion’s Provider Transformation Network federal research study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Calibri" pitchFamily="34" charset="0"/>
              </a:rPr>
              <a:t>Continue Program &amp; Services Board Committee to address sub-minimum wage issues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Calibri" pitchFamily="34" charset="0"/>
              </a:rPr>
              <a:t>Pilot new Enrichment Program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Calibri" pitchFamily="34" charset="0"/>
              </a:rPr>
              <a:t>Continue collaboration with VR and APD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Calibri" pitchFamily="34" charset="0"/>
              </a:rPr>
              <a:t>Refine work readiness initiatives to increase experiential learning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Calibri" pitchFamily="34" charset="0"/>
              </a:rPr>
              <a:t>Pursue social enterprise opportunities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Calibri" pitchFamily="34" charset="0"/>
              </a:rPr>
              <a:t>Develop an Aging Committee to address client needs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>
                <a:latin typeface="Calibri" pitchFamily="34" charset="0"/>
              </a:rPr>
              <a:t>Track data for program efficacy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797300"/>
            <a:ext cx="49149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pPr eaLnBrk="1" hangingPunct="1"/>
            <a:r>
              <a:rPr lang="en-US" altLang="en-US" smtClean="0"/>
              <a:t>Questions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413000"/>
            <a:ext cx="38989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pPr eaLnBrk="1" hangingPunct="1"/>
            <a:r>
              <a:rPr lang="en-US" altLang="en-US" smtClean="0"/>
              <a:t>About Us….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358775" y="1462088"/>
            <a:ext cx="11447463" cy="3051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9522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i="1">
                <a:solidFill>
                  <a:srgbClr val="000000"/>
                </a:solidFill>
              </a:rPr>
              <a:t>Our Mission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is to serve people with intellectual and developmental disabilities to achieve their full potential to participate in community life.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000" i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i="1">
                <a:solidFill>
                  <a:srgbClr val="000000"/>
                </a:solidFill>
              </a:rPr>
              <a:t>Our Vision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is a community where disability is a distinction without a difference, where individuals will have choices on how they live, learn, work, worship, and play.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/>
            </a:r>
            <a:br>
              <a:rPr lang="en-US" altLang="en-US" sz="1200">
                <a:latin typeface="Arial" charset="0"/>
              </a:rPr>
            </a:br>
            <a:endParaRPr lang="en-US" altLang="en-US" sz="1800">
              <a:latin typeface="Arial" charset="0"/>
            </a:endParaRPr>
          </a:p>
        </p:txBody>
      </p:sp>
      <p:pic>
        <p:nvPicPr>
          <p:cNvPr id="24580" name="Picture 10" descr="A person smiling for the camera&#10;&#10;Description generated with very high conf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4354513"/>
            <a:ext cx="3116262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 descr="A person wearing glasses and smiling at the camera&#10;&#10;Description generated with very high conf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354513"/>
            <a:ext cx="311626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6" descr="A person smiling for the camera&#10;&#10;Description generated with very high confid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4354513"/>
            <a:ext cx="311626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pPr eaLnBrk="1" hangingPunct="1"/>
            <a:r>
              <a:rPr lang="en-US" altLang="en-US" smtClean="0"/>
              <a:t>About Us….</a:t>
            </a: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358775" y="2709863"/>
            <a:ext cx="11447463" cy="5572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9522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/>
            </a:r>
            <a:br>
              <a:rPr lang="en-US" altLang="en-US" sz="1200">
                <a:latin typeface="Arial" charset="0"/>
              </a:rPr>
            </a:br>
            <a:endParaRPr lang="en-US" altLang="en-US" sz="1800">
              <a:latin typeface="Arial" charset="0"/>
            </a:endParaRP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268413" y="1466850"/>
            <a:ext cx="98425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i="1"/>
              <a:t>Our History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The Arc Jacksonville has been championing the inclusion of persons with unique abilities since 1965. Beginning as a grassroots movement to provide educational opportunities, The Arc Jacksonville has been an innovative leader and pioneer of new approaches for 52 years, advocating for and serving individuals and their families.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The Arc Jacksonville serves more than 500 adults each day, helping to answer “</a:t>
            </a:r>
            <a:r>
              <a:rPr lang="en-US" altLang="en-US" sz="1800" i="1">
                <a:solidFill>
                  <a:srgbClr val="000000"/>
                </a:solidFill>
              </a:rPr>
              <a:t>What’s Next?</a:t>
            </a:r>
            <a:r>
              <a:rPr lang="en-US" altLang="en-US" sz="1800">
                <a:solidFill>
                  <a:srgbClr val="000000"/>
                </a:solidFill>
              </a:rPr>
              <a:t>” We have continued to grow and evolve along with the changing needs and issues that individuals and their families face.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hlinkClick r:id="rId2"/>
              </a:rPr>
              <a:t>Agency Video</a:t>
            </a:r>
            <a:endParaRPr lang="en-US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pPr eaLnBrk="1" hangingPunct="1"/>
            <a:r>
              <a:rPr lang="en-US" altLang="en-US" smtClean="0"/>
              <a:t>Innovation Explosion…..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0" y="6384925"/>
            <a:ext cx="12192000" cy="368300"/>
          </a:xfrm>
          <a:prstGeom prst="rect">
            <a:avLst/>
          </a:prstGeom>
          <a:solidFill>
            <a:srgbClr val="43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95263" y="1504950"/>
          <a:ext cx="11801475" cy="122237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801475">
                  <a:extLst>
                    <a:ext uri="{9D8B030D-6E8A-4147-A177-3AD203B41FA5}"/>
                  </a:extLst>
                </a:gridCol>
              </a:tblGrid>
              <a:tr h="122237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000" baseline="0" dirty="0">
                          <a:latin typeface="Trebuchet MS" panose="020B0603020202020204" pitchFamily="34" charset="0"/>
                        </a:rPr>
                        <a:t>The On Campus Transition at the University of North Florida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i="1" baseline="0" dirty="0">
                          <a:latin typeface="Trebuchet MS" panose="020B0603020202020204" pitchFamily="34" charset="0"/>
                        </a:rPr>
                        <a:t>2006-Present</a:t>
                      </a:r>
                    </a:p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 marL="91451" marR="91451" marT="45735" marB="4573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6631" name="Picture 7" descr="A person standing next to a person&#10;&#10;Description generated with high conf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4" t="7999" r="14780" b="26935"/>
          <a:stretch>
            <a:fillRect/>
          </a:stretch>
        </p:blipFill>
        <p:spPr bwMode="auto">
          <a:xfrm>
            <a:off x="4306888" y="3214688"/>
            <a:ext cx="40243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 descr="A group of people standing in front of a crowd&#10;&#10;Description generated with very high conf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3214688"/>
            <a:ext cx="3571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1" descr="A person sitting at a table&#10;&#10;Description generated with very high confid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214688"/>
            <a:ext cx="40195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pPr eaLnBrk="1" hangingPunct="1"/>
            <a:r>
              <a:rPr lang="en-US" altLang="en-US" smtClean="0"/>
              <a:t>Innovation Explosion…..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0" y="6384925"/>
            <a:ext cx="12192000" cy="368300"/>
          </a:xfrm>
          <a:prstGeom prst="rect">
            <a:avLst/>
          </a:prstGeom>
          <a:solidFill>
            <a:srgbClr val="43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95263" y="1504950"/>
          <a:ext cx="11801475" cy="14019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801475">
                  <a:extLst>
                    <a:ext uri="{9D8B030D-6E8A-4147-A177-3AD203B41FA5}"/>
                  </a:extLst>
                </a:gridCol>
              </a:tblGrid>
              <a:tr h="106660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000" baseline="0" dirty="0">
                          <a:latin typeface="Trebuchet MS" panose="020B0603020202020204" pitchFamily="34" charset="0"/>
                        </a:rPr>
                        <a:t>On Campus Transition Residential Program &amp; LIFE Experience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i="1" baseline="0" dirty="0">
                          <a:latin typeface="Trebuchet MS" panose="020B0603020202020204" pitchFamily="34" charset="0"/>
                        </a:rPr>
                        <a:t>2008-Present</a:t>
                      </a:r>
                    </a:p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 marL="91451" marR="91451" marT="45675" marB="45675" anchor="ctr"/>
                </a:tc>
                <a:extLst>
                  <a:ext uri="{0D108BD9-81ED-4DB2-BD59-A6C34878D82A}"/>
                </a:extLst>
              </a:tr>
              <a:tr h="335162">
                <a:tc>
                  <a:txBody>
                    <a:bodyPr/>
                    <a:lstStyle/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 marL="91451" marR="91451" marT="45675" marB="4567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7656" name="Picture 4" descr="A person standing in a kitchen&#10;&#10;Description generated with very high conf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219450"/>
            <a:ext cx="304482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6" descr="A person sitting on a bus&#10;&#10;Description generated with high conf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3214688"/>
            <a:ext cx="22828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8" descr="A living room filled with furniture on top of a hard wood floor&#10;&#10;Description generated with very high confid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214688"/>
            <a:ext cx="4067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0" descr="A person standing in front of a store&#10;&#10;Description generated with high confid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8" y="3214688"/>
            <a:ext cx="207327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pPr eaLnBrk="1" hangingPunct="1"/>
            <a:r>
              <a:rPr lang="en-US" altLang="en-US" smtClean="0"/>
              <a:t>Innovation Explosion…..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0" y="6384925"/>
            <a:ext cx="12192000" cy="368300"/>
          </a:xfrm>
          <a:prstGeom prst="rect">
            <a:avLst/>
          </a:prstGeom>
          <a:solidFill>
            <a:srgbClr val="43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95263" y="1504950"/>
          <a:ext cx="11801475" cy="122237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801475">
                  <a:extLst>
                    <a:ext uri="{9D8B030D-6E8A-4147-A177-3AD203B41FA5}"/>
                  </a:extLst>
                </a:gridCol>
              </a:tblGrid>
              <a:tr h="122237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000" baseline="0" dirty="0" err="1">
                          <a:latin typeface="Trebuchet MS" panose="020B0603020202020204" pitchFamily="34" charset="0"/>
                        </a:rPr>
                        <a:t>Xplore</a:t>
                      </a:r>
                      <a:r>
                        <a:rPr lang="en-US" sz="3000" baseline="0" dirty="0">
                          <a:latin typeface="Trebuchet MS" panose="020B0603020202020204" pitchFamily="34" charset="0"/>
                        </a:rPr>
                        <a:t> &amp; Public Service Grant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i="1" baseline="0" dirty="0">
                          <a:latin typeface="Trebuchet MS" panose="020B0603020202020204" pitchFamily="34" charset="0"/>
                        </a:rPr>
                        <a:t>2012-Present</a:t>
                      </a:r>
                    </a:p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 marL="91451" marR="91451" marT="45735" marB="4573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8679" name="Picture 5" descr="A picture containing indoor, table, person, wall&#10;&#10;Description generated with very high conf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919413"/>
            <a:ext cx="4292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 descr="A group of people standing in a kitchen preparing food&#10;&#10;Description generated with high conf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922588"/>
            <a:ext cx="48212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A person standing in front of a mirror&#10;&#10;Description generated with high confid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922588"/>
            <a:ext cx="24114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pPr eaLnBrk="1" hangingPunct="1"/>
            <a:r>
              <a:rPr lang="en-US" altLang="en-US" smtClean="0"/>
              <a:t>Answering “What’s Next”…..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0" y="6384925"/>
            <a:ext cx="12192000" cy="368300"/>
          </a:xfrm>
          <a:prstGeom prst="rect">
            <a:avLst/>
          </a:prstGeom>
          <a:solidFill>
            <a:srgbClr val="43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95263" y="1366838"/>
          <a:ext cx="11801475" cy="1066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801475">
                  <a:extLst>
                    <a:ext uri="{9D8B030D-6E8A-4147-A177-3AD203B41FA5}"/>
                  </a:extLst>
                </a:gridCol>
              </a:tblGrid>
              <a:tr h="92807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000" baseline="0" dirty="0">
                          <a:latin typeface="Trebuchet MS" panose="020B0603020202020204" pitchFamily="34" charset="0"/>
                        </a:rPr>
                        <a:t>The Arc Jacksonville Village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i="1" baseline="0" dirty="0">
                          <a:latin typeface="Trebuchet MS" panose="020B0603020202020204" pitchFamily="34" charset="0"/>
                        </a:rPr>
                        <a:t>2016-Present</a:t>
                      </a:r>
                    </a:p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 marL="91451" marR="9145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" b="11320"/>
          <a:stretch>
            <a:fillRect/>
          </a:stretch>
        </p:blipFill>
        <p:spPr bwMode="auto">
          <a:xfrm>
            <a:off x="2917825" y="2571750"/>
            <a:ext cx="62436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115888" y="2968625"/>
            <a:ext cx="2686050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44697D"/>
                </a:solidFill>
                <a:latin typeface="Trebuchet MS" panose="020B0603020202020204" pitchFamily="34" charset="0"/>
              </a:rPr>
              <a:t>Quick Facts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Opened April 2016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100% occupied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97 apartments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121 resident bedrooms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50 Medicaid Waiver residents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50+ residents employed in community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70+ activities offered monthly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Dinner meal can be purchased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75 residents employed in the community</a:t>
            </a:r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9394825" y="2968625"/>
            <a:ext cx="2601913" cy="28924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44697D"/>
                </a:solidFill>
                <a:latin typeface="Trebuchet MS" panose="020B0603020202020204" pitchFamily="34" charset="0"/>
              </a:rPr>
              <a:t>Amenities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Pool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Spa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Game room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Theater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Activity rooms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Dining room with stage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Commercial kitchen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Basketball court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Gardening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Gated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Security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</a:rPr>
              <a:t>Emergency call system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pPr eaLnBrk="1" hangingPunct="1"/>
            <a:r>
              <a:rPr lang="en-US" altLang="en-US" smtClean="0"/>
              <a:t>Answering “What’s Next”…..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0" y="6384925"/>
            <a:ext cx="12192000" cy="368300"/>
          </a:xfrm>
          <a:prstGeom prst="rect">
            <a:avLst/>
          </a:prstGeom>
          <a:solidFill>
            <a:srgbClr val="43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95263" y="1366838"/>
          <a:ext cx="11801475" cy="1066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801475">
                  <a:extLst>
                    <a:ext uri="{9D8B030D-6E8A-4147-A177-3AD203B41FA5}"/>
                  </a:extLst>
                </a:gridCol>
              </a:tblGrid>
              <a:tr h="92807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000" baseline="0" dirty="0">
                          <a:latin typeface="Trebuchet MS" panose="020B0603020202020204" pitchFamily="34" charset="0"/>
                        </a:rPr>
                        <a:t>The Arc Jacksonville Village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i="1" baseline="0" dirty="0">
                          <a:latin typeface="Trebuchet MS" panose="020B0603020202020204" pitchFamily="34" charset="0"/>
                        </a:rPr>
                        <a:t>2016-Present</a:t>
                      </a:r>
                    </a:p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 marL="91451" marR="9145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17767" r="6808" b="12677"/>
          <a:stretch>
            <a:fillRect/>
          </a:stretch>
        </p:blipFill>
        <p:spPr bwMode="auto">
          <a:xfrm>
            <a:off x="4648200" y="2508250"/>
            <a:ext cx="2989263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t="15848" r="5157" b="6918"/>
          <a:stretch>
            <a:fillRect/>
          </a:stretch>
        </p:blipFill>
        <p:spPr bwMode="auto">
          <a:xfrm>
            <a:off x="290513" y="2493963"/>
            <a:ext cx="32226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2508250"/>
            <a:ext cx="32226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 r="1265"/>
          <a:stretch>
            <a:fillRect/>
          </a:stretch>
        </p:blipFill>
        <p:spPr bwMode="auto">
          <a:xfrm>
            <a:off x="4648200" y="4424363"/>
            <a:ext cx="29892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" b="15221"/>
          <a:stretch>
            <a:fillRect/>
          </a:stretch>
        </p:blipFill>
        <p:spPr bwMode="auto">
          <a:xfrm>
            <a:off x="8774113" y="4460875"/>
            <a:ext cx="32226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" b="9906"/>
          <a:stretch>
            <a:fillRect/>
          </a:stretch>
        </p:blipFill>
        <p:spPr bwMode="auto">
          <a:xfrm>
            <a:off x="290513" y="4516438"/>
            <a:ext cx="32226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10363200" cy="1096963"/>
          </a:xfrm>
        </p:spPr>
        <p:txBody>
          <a:bodyPr/>
          <a:lstStyle/>
          <a:p>
            <a:r>
              <a:rPr lang="en-US" altLang="en-US" smtClean="0"/>
              <a:t>Another Choice</a:t>
            </a:r>
          </a:p>
        </p:txBody>
      </p:sp>
      <p:pic>
        <p:nvPicPr>
          <p:cNvPr id="31747" name="Picture 4" descr="A dining room table in front of a window&#10;&#10;Description generated with very high conf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785938"/>
            <a:ext cx="28035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A house with trees in the background&#10;&#10;Description generated with very high conf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85938"/>
            <a:ext cx="28051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A large brick building with grass in front of a house&#10;&#10;Description generated with very high confid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411663"/>
            <a:ext cx="280193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A large kitchen with stainless steel appliances&#10;&#10;Description generated with very high confid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411663"/>
            <a:ext cx="280352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2" descr="A living room filled with furniture and a large window&#10;&#10;Description generated with high confid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4411663"/>
            <a:ext cx="280352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4" descr="A bathroom with a sink and a mirror&#10;&#10;Description generated with very high confid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4411663"/>
            <a:ext cx="280193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7" descr="A bedroom with a large window&#10;&#10;Description generated with high confide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785938"/>
            <a:ext cx="280035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9" descr="A living room filled with furniture and a fire place&#10;&#10;Description generated with very high confide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1785938"/>
            <a:ext cx="28035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10312</TotalTime>
  <Words>795</Words>
  <Application>Microsoft Office PowerPoint</Application>
  <PresentationFormat>Custom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Arial</vt:lpstr>
      <vt:lpstr>Trebuchet MS</vt:lpstr>
      <vt:lpstr>Times New Roman</vt:lpstr>
      <vt:lpstr>Symbol</vt:lpstr>
      <vt:lpstr>Wingdings</vt:lpstr>
      <vt:lpstr>Office Theme</vt:lpstr>
      <vt:lpstr>1_Office Theme</vt:lpstr>
      <vt:lpstr>Where do we go from here? Best Practices!</vt:lpstr>
      <vt:lpstr>About Us….</vt:lpstr>
      <vt:lpstr>About Us….</vt:lpstr>
      <vt:lpstr>Innovation Explosion…..</vt:lpstr>
      <vt:lpstr>Innovation Explosion…..</vt:lpstr>
      <vt:lpstr>Innovation Explosion…..</vt:lpstr>
      <vt:lpstr>Answering “What’s Next”…..</vt:lpstr>
      <vt:lpstr>Answering “What’s Next”…..</vt:lpstr>
      <vt:lpstr>Another Choice</vt:lpstr>
      <vt:lpstr>Pursuit of Best Practices</vt:lpstr>
      <vt:lpstr>Pursuit of Best Practices</vt:lpstr>
      <vt:lpstr>National Trends</vt:lpstr>
      <vt:lpstr> Initiatives</vt:lpstr>
      <vt:lpstr>What’s Next for Best Practices?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Steffen</dc:creator>
  <cp:lastModifiedBy>Jonathan Neidorf</cp:lastModifiedBy>
  <cp:revision>30</cp:revision>
  <dcterms:created xsi:type="dcterms:W3CDTF">2018-04-10T15:01:46Z</dcterms:created>
  <dcterms:modified xsi:type="dcterms:W3CDTF">2018-10-11T20:07:41Z</dcterms:modified>
</cp:coreProperties>
</file>