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6" r:id="rId4"/>
  </p:sldMasterIdLst>
  <p:notesMasterIdLst>
    <p:notesMasterId r:id="rId23"/>
  </p:notesMasterIdLst>
  <p:handoutMasterIdLst>
    <p:handoutMasterId r:id="rId24"/>
  </p:handoutMasterIdLst>
  <p:sldIdLst>
    <p:sldId id="437" r:id="rId5"/>
    <p:sldId id="351" r:id="rId6"/>
    <p:sldId id="352" r:id="rId7"/>
    <p:sldId id="353" r:id="rId8"/>
    <p:sldId id="355" r:id="rId9"/>
    <p:sldId id="356" r:id="rId10"/>
    <p:sldId id="358" r:id="rId11"/>
    <p:sldId id="359" r:id="rId12"/>
    <p:sldId id="361" r:id="rId13"/>
    <p:sldId id="431" r:id="rId14"/>
    <p:sldId id="364" r:id="rId15"/>
    <p:sldId id="423" r:id="rId16"/>
    <p:sldId id="366" r:id="rId17"/>
    <p:sldId id="399" r:id="rId18"/>
    <p:sldId id="392" r:id="rId19"/>
    <p:sldId id="354" r:id="rId20"/>
    <p:sldId id="390" r:id="rId21"/>
    <p:sldId id="391"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E MACKENZIE" initials="MM" lastIdx="9" clrIdx="0">
    <p:extLst/>
  </p:cmAuthor>
  <p:cmAuthor id="2" name="Devon Mayer" initials="DM" lastIdx="6" clrIdx="1">
    <p:extLst/>
  </p:cmAuthor>
  <p:cmAuthor id="3" name="Christin Diehl" initials="CD" lastIdx="1" clrIdx="2">
    <p:extLst/>
  </p:cmAuthor>
  <p:cmAuthor id="4" name="Jane Rath" initials="JR" lastIdx="13" clrIdx="3">
    <p:extLst/>
  </p:cmAuthor>
  <p:cmAuthor id="5" name="Melissa Harris" initials="MH" lastIdx="2" clrIdx="4">
    <p:extLst/>
  </p:cmAuthor>
  <p:cmAuthor id="6" name="Michael Nardone" initials="MN" lastIdx="1"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9" autoAdjust="0"/>
    <p:restoredTop sz="86372" autoAdjust="0"/>
  </p:normalViewPr>
  <p:slideViewPr>
    <p:cSldViewPr>
      <p:cViewPr varScale="1">
        <p:scale>
          <a:sx n="100" d="100"/>
          <a:sy n="100" d="100"/>
        </p:scale>
        <p:origin x="1536" y="96"/>
      </p:cViewPr>
      <p:guideLst>
        <p:guide orient="horz" pos="2160"/>
        <p:guide pos="2880"/>
      </p:guideLst>
    </p:cSldViewPr>
  </p:slideViewPr>
  <p:outlineViewPr>
    <p:cViewPr>
      <p:scale>
        <a:sx n="33" d="100"/>
        <a:sy n="33" d="100"/>
      </p:scale>
      <p:origin x="0" y="-50166"/>
    </p:cViewPr>
  </p:outlineViewPr>
  <p:notesTextViewPr>
    <p:cViewPr>
      <p:scale>
        <a:sx n="100" d="100"/>
        <a:sy n="100" d="100"/>
      </p:scale>
      <p:origin x="0" y="0"/>
    </p:cViewPr>
  </p:notesTextViewPr>
  <p:sorterViewPr>
    <p:cViewPr>
      <p:scale>
        <a:sx n="200" d="100"/>
        <a:sy n="200" d="100"/>
      </p:scale>
      <p:origin x="0" y="9234"/>
    </p:cViewPr>
  </p:sorterViewPr>
  <p:notesViewPr>
    <p:cSldViewPr>
      <p:cViewPr varScale="1">
        <p:scale>
          <a:sx n="60" d="100"/>
          <a:sy n="60" d="100"/>
        </p:scale>
        <p:origin x="2790" y="84"/>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8475" cy="465138"/>
          </a:xfrm>
          <a:prstGeom prst="rect">
            <a:avLst/>
          </a:prstGeom>
        </p:spPr>
        <p:txBody>
          <a:bodyPr vert="horz" lIns="90608" tIns="45304" rIns="90608" bIns="45304"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p:cNvPr>
          <p:cNvSpPr>
            <a:spLocks noGrp="1"/>
          </p:cNvSpPr>
          <p:nvPr>
            <p:ph type="dt" sz="quarter" idx="1"/>
          </p:nvPr>
        </p:nvSpPr>
        <p:spPr>
          <a:xfrm>
            <a:off x="3970338" y="0"/>
            <a:ext cx="3038475" cy="465138"/>
          </a:xfrm>
          <a:prstGeom prst="rect">
            <a:avLst/>
          </a:prstGeom>
        </p:spPr>
        <p:txBody>
          <a:bodyPr vert="horz" wrap="square" lIns="90608" tIns="45304" rIns="90608" bIns="45304" numCol="1" anchor="t" anchorCtr="0" compatLnSpc="1">
            <a:prstTxWarp prst="textNoShape">
              <a:avLst/>
            </a:prstTxWarp>
          </a:bodyPr>
          <a:lstStyle>
            <a:lvl1pPr algn="r" eaLnBrk="1" hangingPunct="1">
              <a:defRPr sz="1200">
                <a:latin typeface="Calibri" pitchFamily="34" charset="0"/>
              </a:defRPr>
            </a:lvl1pPr>
          </a:lstStyle>
          <a:p>
            <a:pPr>
              <a:defRPr/>
            </a:pPr>
            <a:fld id="{228BB083-27B0-4110-86E3-05B0E17685CC}" type="datetimeFigureOut">
              <a:rPr lang="en-US"/>
              <a:pPr>
                <a:defRPr/>
              </a:pPr>
              <a:t>10/5/2018</a:t>
            </a:fld>
            <a:endParaRPr lang="en-US"/>
          </a:p>
        </p:txBody>
      </p:sp>
      <p:sp>
        <p:nvSpPr>
          <p:cNvPr id="4" name="Footer Placeholder 3">
            <a:extLst/>
          </p:cNvPr>
          <p:cNvSpPr>
            <a:spLocks noGrp="1"/>
          </p:cNvSpPr>
          <p:nvPr>
            <p:ph type="ftr" sz="quarter" idx="2"/>
          </p:nvPr>
        </p:nvSpPr>
        <p:spPr>
          <a:xfrm>
            <a:off x="0" y="8829675"/>
            <a:ext cx="3038475" cy="465138"/>
          </a:xfrm>
          <a:prstGeom prst="rect">
            <a:avLst/>
          </a:prstGeom>
        </p:spPr>
        <p:txBody>
          <a:bodyPr vert="horz" lIns="90608" tIns="45304" rIns="90608" bIns="45304"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p:cNvPr>
          <p:cNvSpPr>
            <a:spLocks noGrp="1"/>
          </p:cNvSpPr>
          <p:nvPr>
            <p:ph type="sldNum" sz="quarter" idx="3"/>
          </p:nvPr>
        </p:nvSpPr>
        <p:spPr>
          <a:xfrm>
            <a:off x="3970338" y="8829675"/>
            <a:ext cx="3038475" cy="465138"/>
          </a:xfrm>
          <a:prstGeom prst="rect">
            <a:avLst/>
          </a:prstGeom>
        </p:spPr>
        <p:txBody>
          <a:bodyPr vert="horz" wrap="square" lIns="90608" tIns="45304" rIns="90608" bIns="45304"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DA653DA-BBCA-4DB8-956C-BAA79C48D086}" type="slidenum">
              <a:rPr lang="en-US" altLang="en-US"/>
              <a:pPr>
                <a:defRPr/>
              </a:pPr>
              <a:t>‹#›</a:t>
            </a:fld>
            <a:endParaRPr lang="en-US" altLang="en-US"/>
          </a:p>
        </p:txBody>
      </p:sp>
    </p:spTree>
    <p:extLst>
      <p:ext uri="{BB962C8B-B14F-4D97-AF65-F5344CB8AC3E}">
        <p14:creationId xmlns:p14="http://schemas.microsoft.com/office/powerpoint/2010/main" val="3862929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p:cNvPr>
          <p:cNvSpPr>
            <a:spLocks noGrp="1"/>
          </p:cNvSpPr>
          <p:nvPr>
            <p:ph type="hdr" sz="quarter"/>
          </p:nvPr>
        </p:nvSpPr>
        <p:spPr>
          <a:xfrm>
            <a:off x="0" y="0"/>
            <a:ext cx="3038475" cy="465138"/>
          </a:xfrm>
          <a:prstGeom prst="rect">
            <a:avLst/>
          </a:prstGeom>
        </p:spPr>
        <p:txBody>
          <a:bodyPr vert="horz" lIns="92335" tIns="46167" rIns="92335" bIns="46167"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p:cNvPr>
          <p:cNvSpPr>
            <a:spLocks noGrp="1"/>
          </p:cNvSpPr>
          <p:nvPr>
            <p:ph type="dt" idx="1"/>
          </p:nvPr>
        </p:nvSpPr>
        <p:spPr>
          <a:xfrm>
            <a:off x="3970338" y="0"/>
            <a:ext cx="3038475" cy="465138"/>
          </a:xfrm>
          <a:prstGeom prst="rect">
            <a:avLst/>
          </a:prstGeom>
        </p:spPr>
        <p:txBody>
          <a:bodyPr vert="horz" wrap="square" lIns="92335" tIns="46167" rIns="92335" bIns="46167" numCol="1" anchor="t" anchorCtr="0" compatLnSpc="1">
            <a:prstTxWarp prst="textNoShape">
              <a:avLst/>
            </a:prstTxWarp>
          </a:bodyPr>
          <a:lstStyle>
            <a:lvl1pPr algn="r" eaLnBrk="1" hangingPunct="1">
              <a:defRPr sz="1200">
                <a:latin typeface="Calibri" pitchFamily="34" charset="0"/>
              </a:defRPr>
            </a:lvl1pPr>
          </a:lstStyle>
          <a:p>
            <a:pPr>
              <a:defRPr/>
            </a:pPr>
            <a:fld id="{32456418-8D57-4DFB-9BFA-7633E24612A5}" type="datetimeFigureOut">
              <a:rPr lang="en-US"/>
              <a:pPr>
                <a:defRPr/>
              </a:pPr>
              <a:t>10/5/2018</a:t>
            </a:fld>
            <a:endParaRPr lang="en-US"/>
          </a:p>
        </p:txBody>
      </p:sp>
      <p:sp>
        <p:nvSpPr>
          <p:cNvPr id="4" name="Slide Image Placeholder 3">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335" tIns="46167" rIns="92335" bIns="46167" rtlCol="0" anchor="ctr"/>
          <a:lstStyle/>
          <a:p>
            <a:pPr lvl="0"/>
            <a:endParaRPr lang="en-US" noProof="0" dirty="0"/>
          </a:p>
        </p:txBody>
      </p:sp>
      <p:sp>
        <p:nvSpPr>
          <p:cNvPr id="5" name="Notes Placeholder 4">
            <a:extLst/>
          </p:cNvPr>
          <p:cNvSpPr>
            <a:spLocks noGrp="1"/>
          </p:cNvSpPr>
          <p:nvPr>
            <p:ph type="body" sz="quarter" idx="3"/>
          </p:nvPr>
        </p:nvSpPr>
        <p:spPr>
          <a:xfrm>
            <a:off x="701675" y="4416425"/>
            <a:ext cx="5607050" cy="4183063"/>
          </a:xfrm>
          <a:prstGeom prst="rect">
            <a:avLst/>
          </a:prstGeom>
        </p:spPr>
        <p:txBody>
          <a:bodyPr vert="horz" lIns="92335" tIns="46167" rIns="92335" bIns="46167"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p:cNvPr>
          <p:cNvSpPr>
            <a:spLocks noGrp="1"/>
          </p:cNvSpPr>
          <p:nvPr>
            <p:ph type="ftr" sz="quarter" idx="4"/>
          </p:nvPr>
        </p:nvSpPr>
        <p:spPr>
          <a:xfrm>
            <a:off x="0" y="8829675"/>
            <a:ext cx="3038475" cy="465138"/>
          </a:xfrm>
          <a:prstGeom prst="rect">
            <a:avLst/>
          </a:prstGeom>
        </p:spPr>
        <p:txBody>
          <a:bodyPr vert="horz" lIns="92335" tIns="46167" rIns="92335" bIns="46167"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p:cNvPr>
          <p:cNvSpPr>
            <a:spLocks noGrp="1"/>
          </p:cNvSpPr>
          <p:nvPr>
            <p:ph type="sldNum" sz="quarter" idx="5"/>
          </p:nvPr>
        </p:nvSpPr>
        <p:spPr>
          <a:xfrm>
            <a:off x="3970338" y="8829675"/>
            <a:ext cx="3038475" cy="465138"/>
          </a:xfrm>
          <a:prstGeom prst="rect">
            <a:avLst/>
          </a:prstGeom>
        </p:spPr>
        <p:txBody>
          <a:bodyPr vert="horz" wrap="square" lIns="92335" tIns="46167" rIns="92335" bIns="4616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8F9954B-4670-43FF-8263-25878FFC4E75}" type="slidenum">
              <a:rPr lang="en-US" altLang="en-US"/>
              <a:pPr>
                <a:defRPr/>
              </a:pPr>
              <a:t>‹#›</a:t>
            </a:fld>
            <a:endParaRPr lang="en-US" altLang="en-US"/>
          </a:p>
        </p:txBody>
      </p:sp>
    </p:spTree>
    <p:extLst>
      <p:ext uri="{BB962C8B-B14F-4D97-AF65-F5344CB8AC3E}">
        <p14:creationId xmlns:p14="http://schemas.microsoft.com/office/powerpoint/2010/main" val="113046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A5D5E625-254E-49D4-B8FD-FF67564D7BCE}"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extLst>
      <p:ext uri="{BB962C8B-B14F-4D97-AF65-F5344CB8AC3E}">
        <p14:creationId xmlns:p14="http://schemas.microsoft.com/office/powerpoint/2010/main" val="24949212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 xmlns:a16="http://schemas.microsoft.com/office/drawing/2014/main" id="{072F5960-1477-4FA4-82C5-5F0A8B09AF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 xmlns:a16="http://schemas.microsoft.com/office/drawing/2014/main" id="{9641B335-A398-4C00-B567-92CADD0AA6EA}"/>
              </a:ext>
            </a:extLst>
          </p:cNvPr>
          <p:cNvSpPr>
            <a:spLocks noGrp="1"/>
          </p:cNvSpPr>
          <p:nvPr>
            <p:ph type="body" idx="1"/>
          </p:nvPr>
        </p:nvSpPr>
        <p:spPr bwMode="auto">
          <a:xfrm>
            <a:off x="414337" y="4448175"/>
            <a:ext cx="6324600" cy="4805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endParaRPr lang="en-US" altLang="en-US" dirty="0"/>
          </a:p>
        </p:txBody>
      </p:sp>
      <p:sp>
        <p:nvSpPr>
          <p:cNvPr id="27652" name="Slide Number Placeholder 3">
            <a:extLst>
              <a:ext uri="{FF2B5EF4-FFF2-40B4-BE49-F238E27FC236}">
                <a16:creationId xmlns="" xmlns:a16="http://schemas.microsoft.com/office/drawing/2014/main" id="{4D9DF4AC-8F45-49B1-8800-05786CB8EA8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9300" indent="-287338">
              <a:defRPr>
                <a:solidFill>
                  <a:schemeClr val="tx1"/>
                </a:solidFill>
                <a:latin typeface="Times New Roman" panose="02020603050405020304" pitchFamily="18" charset="0"/>
                <a:ea typeface="MS PGothic" panose="020B0600070205080204" pitchFamily="34" charset="-128"/>
              </a:defRPr>
            </a:lvl2pPr>
            <a:lvl3pPr marL="1154113" indent="-230188">
              <a:defRPr>
                <a:solidFill>
                  <a:schemeClr val="tx1"/>
                </a:solidFill>
                <a:latin typeface="Times New Roman" panose="02020603050405020304" pitchFamily="18" charset="0"/>
                <a:ea typeface="MS PGothic" panose="020B0600070205080204" pitchFamily="34" charset="-128"/>
              </a:defRPr>
            </a:lvl3pPr>
            <a:lvl4pPr marL="1617663" indent="-230188">
              <a:defRPr>
                <a:solidFill>
                  <a:schemeClr val="tx1"/>
                </a:solidFill>
                <a:latin typeface="Times New Roman" panose="02020603050405020304" pitchFamily="18" charset="0"/>
                <a:ea typeface="MS PGothic" panose="020B0600070205080204" pitchFamily="34" charset="-128"/>
              </a:defRPr>
            </a:lvl4pPr>
            <a:lvl5pPr marL="2079625" indent="-230188">
              <a:defRPr>
                <a:solidFill>
                  <a:schemeClr val="tx1"/>
                </a:solidFill>
                <a:latin typeface="Times New Roman" panose="02020603050405020304" pitchFamily="18" charset="0"/>
                <a:ea typeface="MS PGothic" panose="020B0600070205080204" pitchFamily="34" charset="-128"/>
              </a:defRPr>
            </a:lvl5pPr>
            <a:lvl6pPr marL="2536825" indent="-23018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94025" indent="-23018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51225" indent="-23018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908425" indent="-23018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99056F5B-3549-441A-9B71-EC345FE81C76}" type="slidenum">
              <a:rPr lang="en-US" altLang="en-US">
                <a:latin typeface="Calibri" panose="020F0502020204030204" pitchFamily="34" charset="0"/>
              </a:rPr>
              <a:pPr/>
              <a:t>12</a:t>
            </a:fld>
            <a:endParaRPr lang="en-US" altLang="en-US" dirty="0">
              <a:latin typeface="Calibri" panose="020F0502020204030204" pitchFamily="34" charset="0"/>
            </a:endParaRPr>
          </a:p>
        </p:txBody>
      </p:sp>
    </p:spTree>
    <p:extLst>
      <p:ext uri="{BB962C8B-B14F-4D97-AF65-F5344CB8AC3E}">
        <p14:creationId xmlns:p14="http://schemas.microsoft.com/office/powerpoint/2010/main" val="3779279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b="1" dirty="0">
              <a:solidFill>
                <a:srgbClr val="FF0000"/>
              </a:solidFill>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D8AE88AA-19AE-40C1-A95E-2BAE0F43F0A5}" type="slidenum">
              <a:rPr lang="en-US" altLang="en-US" smtClean="0">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4165133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8F9954B-4670-43FF-8263-25878FFC4E75}" type="slidenum">
              <a:rPr lang="en-US" altLang="en-US" smtClean="0"/>
              <a:pPr>
                <a:defRPr/>
              </a:pPr>
              <a:t>14</a:t>
            </a:fld>
            <a:endParaRPr lang="en-US" altLang="en-US"/>
          </a:p>
        </p:txBody>
      </p:sp>
    </p:spTree>
    <p:extLst>
      <p:ext uri="{BB962C8B-B14F-4D97-AF65-F5344CB8AC3E}">
        <p14:creationId xmlns:p14="http://schemas.microsoft.com/office/powerpoint/2010/main" val="2894809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E572B10F-105F-42FD-8B71-3B472B1DF357}" type="slidenum">
              <a:rPr lang="en-US" altLang="en-US" smtClean="0">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1148312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i="1"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6F7B2BB1-52E4-46F9-B4A9-5DCB5AAD3632}" type="slidenum">
              <a:rPr lang="en-US" altLang="en-US" smtClean="0">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73176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1B110637-4CDA-42DD-9C63-5D8ED28552DB}"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2739861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42950" indent="-285750">
              <a:defRPr>
                <a:solidFill>
                  <a:schemeClr val="tx1"/>
                </a:solidFill>
                <a:latin typeface="Times New Roman" panose="02020603050405020304" pitchFamily="18" charset="0"/>
                <a:ea typeface="MS PGothic" panose="020B0600070205080204" pitchFamily="34" charset="-128"/>
              </a:defRPr>
            </a:lvl2pPr>
            <a:lvl3pPr marL="1143000" indent="-228600">
              <a:defRPr>
                <a:solidFill>
                  <a:schemeClr val="tx1"/>
                </a:solidFill>
                <a:latin typeface="Times New Roman" panose="02020603050405020304" pitchFamily="18" charset="0"/>
                <a:ea typeface="MS PGothic" panose="020B0600070205080204" pitchFamily="34" charset="-128"/>
              </a:defRPr>
            </a:lvl3pPr>
            <a:lvl4pPr marL="1600200" indent="-228600">
              <a:defRPr>
                <a:solidFill>
                  <a:schemeClr val="tx1"/>
                </a:solidFill>
                <a:latin typeface="Times New Roman" panose="02020603050405020304" pitchFamily="18" charset="0"/>
                <a:ea typeface="MS PGothic" panose="020B0600070205080204" pitchFamily="34" charset="-128"/>
              </a:defRPr>
            </a:lvl4pPr>
            <a:lvl5pPr marL="2057400" indent="-228600">
              <a:defRPr>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9D6753C-370E-4C29-8088-50AF4ADDD683}"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2963920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endParaRPr lang="en-US" dirty="0">
              <a:cs typeface="Times New Roman" panose="02020603050405020304" pitchFamily="18" charset="0"/>
            </a:endParaRP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8350" indent="-223838">
              <a:defRPr>
                <a:solidFill>
                  <a:schemeClr val="tx1"/>
                </a:solidFill>
                <a:latin typeface="Times New Roman" panose="02020603050405020304" pitchFamily="18" charset="0"/>
                <a:ea typeface="MS PGothic" panose="020B0600070205080204" pitchFamily="34" charset="-128"/>
              </a:defRPr>
            </a:lvl5pPr>
            <a:lvl6pPr marL="24955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27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99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71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6AFBA7A1-E868-4872-9E3D-0E5C740B28D0}"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extLst>
      <p:ext uri="{BB962C8B-B14F-4D97-AF65-F5344CB8AC3E}">
        <p14:creationId xmlns:p14="http://schemas.microsoft.com/office/powerpoint/2010/main" val="1339856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1">
              <a:defRPr/>
            </a:pPr>
            <a:endParaRPr lang="en-US" i="1" dirty="0">
              <a:cs typeface="Times New Roman" panose="02020603050405020304" pitchFamily="18"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8350" indent="-223838">
              <a:defRPr>
                <a:solidFill>
                  <a:schemeClr val="tx1"/>
                </a:solidFill>
                <a:latin typeface="Times New Roman" panose="02020603050405020304" pitchFamily="18" charset="0"/>
                <a:ea typeface="MS PGothic" panose="020B0600070205080204" pitchFamily="34" charset="-128"/>
              </a:defRPr>
            </a:lvl5pPr>
            <a:lvl6pPr marL="24955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27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99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71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CA9F3D07-8157-472F-AAAF-EA7AA45F36D2}"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extLst>
      <p:ext uri="{BB962C8B-B14F-4D97-AF65-F5344CB8AC3E}">
        <p14:creationId xmlns:p14="http://schemas.microsoft.com/office/powerpoint/2010/main" val="394058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None/>
              <a:defRPr/>
            </a:pPr>
            <a:endParaRPr lang="en-US" altLang="en-US" dirty="0">
              <a:cs typeface="Times New Roman" pitchFamily="18"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8350" indent="-223838">
              <a:defRPr>
                <a:solidFill>
                  <a:schemeClr val="tx1"/>
                </a:solidFill>
                <a:latin typeface="Times New Roman" panose="02020603050405020304" pitchFamily="18" charset="0"/>
                <a:ea typeface="MS PGothic" panose="020B0600070205080204" pitchFamily="34" charset="-128"/>
              </a:defRPr>
            </a:lvl5pPr>
            <a:lvl6pPr marL="24955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27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99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71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FF6FAAFC-E83D-4FB1-8AD3-58EFEC3FB5A7}"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extLst>
      <p:ext uri="{BB962C8B-B14F-4D97-AF65-F5344CB8AC3E}">
        <p14:creationId xmlns:p14="http://schemas.microsoft.com/office/powerpoint/2010/main" val="2711998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5013" indent="-280988">
              <a:defRPr>
                <a:solidFill>
                  <a:schemeClr val="tx1"/>
                </a:solidFill>
                <a:latin typeface="Times New Roman" panose="02020603050405020304" pitchFamily="18" charset="0"/>
                <a:ea typeface="MS PGothic" panose="020B0600070205080204" pitchFamily="34" charset="-128"/>
              </a:defRPr>
            </a:lvl2pPr>
            <a:lvl3pPr marL="1131888" indent="-223838">
              <a:defRPr>
                <a:solidFill>
                  <a:schemeClr val="tx1"/>
                </a:solidFill>
                <a:latin typeface="Times New Roman" panose="02020603050405020304" pitchFamily="18" charset="0"/>
                <a:ea typeface="MS PGothic" panose="020B0600070205080204" pitchFamily="34" charset="-128"/>
              </a:defRPr>
            </a:lvl3pPr>
            <a:lvl4pPr marL="1584325" indent="-223838">
              <a:defRPr>
                <a:solidFill>
                  <a:schemeClr val="tx1"/>
                </a:solidFill>
                <a:latin typeface="Times New Roman" panose="02020603050405020304" pitchFamily="18" charset="0"/>
                <a:ea typeface="MS PGothic" panose="020B0600070205080204" pitchFamily="34" charset="-128"/>
              </a:defRPr>
            </a:lvl4pPr>
            <a:lvl5pPr marL="2038350" indent="-223838">
              <a:defRPr>
                <a:solidFill>
                  <a:schemeClr val="tx1"/>
                </a:solidFill>
                <a:latin typeface="Times New Roman" panose="02020603050405020304" pitchFamily="18" charset="0"/>
                <a:ea typeface="MS PGothic" panose="020B0600070205080204" pitchFamily="34" charset="-128"/>
              </a:defRPr>
            </a:lvl5pPr>
            <a:lvl6pPr marL="24955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27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099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7150" indent="-223838"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F64FC593-19BF-4F21-87CC-2B7E69CAF5FE}"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extLst>
      <p:ext uri="{BB962C8B-B14F-4D97-AF65-F5344CB8AC3E}">
        <p14:creationId xmlns:p14="http://schemas.microsoft.com/office/powerpoint/2010/main" val="1084897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buFont typeface="Arial" panose="020B0604020202020204" pitchFamily="34" charset="0"/>
              <a:buNone/>
              <a:defRPr/>
            </a:pPr>
            <a:endParaRPr lang="en-US" altLang="en-US" dirty="0">
              <a:cs typeface="Times New Roman" pitchFamily="18"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0250" indent="-279400">
              <a:defRPr>
                <a:solidFill>
                  <a:schemeClr val="tx1"/>
                </a:solidFill>
                <a:latin typeface="Times New Roman" panose="02020603050405020304" pitchFamily="18" charset="0"/>
                <a:ea typeface="MS PGothic" panose="020B0600070205080204" pitchFamily="34" charset="-128"/>
              </a:defRPr>
            </a:lvl2pPr>
            <a:lvl3pPr marL="1123950" indent="-222250">
              <a:defRPr>
                <a:solidFill>
                  <a:schemeClr val="tx1"/>
                </a:solidFill>
                <a:latin typeface="Times New Roman" panose="02020603050405020304" pitchFamily="18" charset="0"/>
                <a:ea typeface="MS PGothic" panose="020B0600070205080204" pitchFamily="34" charset="-128"/>
              </a:defRPr>
            </a:lvl3pPr>
            <a:lvl4pPr marL="1571625" indent="-222250">
              <a:defRPr>
                <a:solidFill>
                  <a:schemeClr val="tx1"/>
                </a:solidFill>
                <a:latin typeface="Times New Roman" panose="02020603050405020304" pitchFamily="18" charset="0"/>
                <a:ea typeface="MS PGothic" panose="020B0600070205080204" pitchFamily="34" charset="-128"/>
              </a:defRPr>
            </a:lvl4pPr>
            <a:lvl5pPr marL="2022475" indent="-222250">
              <a:defRPr>
                <a:solidFill>
                  <a:schemeClr val="tx1"/>
                </a:solidFill>
                <a:latin typeface="Times New Roman" panose="02020603050405020304" pitchFamily="18" charset="0"/>
                <a:ea typeface="MS PGothic" panose="020B0600070205080204" pitchFamily="34" charset="-128"/>
              </a:defRPr>
            </a:lvl5pPr>
            <a:lvl6pPr marL="24796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368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3940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512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4F3BEB7F-B4D9-4C45-AD25-A6FBF204C04A}"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376518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a:buFont typeface="Wingdings" panose="05000000000000000000" pitchFamily="2" charset="2"/>
              <a:buNone/>
              <a:defRPr/>
            </a:pPr>
            <a:endParaRPr lang="en-US" dirty="0">
              <a:cs typeface="Times New Roman" panose="02020603050405020304" pitchFamily="18" charset="0"/>
            </a:endParaRPr>
          </a:p>
          <a:p>
            <a:pPr marL="168650" indent="-168650">
              <a:buFont typeface="Wingdings" panose="05000000000000000000" pitchFamily="2" charset="2"/>
              <a:buChar char="Ø"/>
              <a:defRPr/>
            </a:pPr>
            <a:endParaRPr lang="en-US" dirty="0">
              <a:cs typeface="Times New Roman" panose="02020603050405020304" pitchFamily="18" charset="0"/>
            </a:endParaRPr>
          </a:p>
          <a:p>
            <a:pPr>
              <a:defRPr/>
            </a:pPr>
            <a:endParaRPr lang="en-US" dirty="0">
              <a:cs typeface="Times New Roman" panose="02020603050405020304" pitchFamily="18"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0250" indent="-279400">
              <a:defRPr>
                <a:solidFill>
                  <a:schemeClr val="tx1"/>
                </a:solidFill>
                <a:latin typeface="Times New Roman" panose="02020603050405020304" pitchFamily="18" charset="0"/>
                <a:ea typeface="MS PGothic" panose="020B0600070205080204" pitchFamily="34" charset="-128"/>
              </a:defRPr>
            </a:lvl2pPr>
            <a:lvl3pPr marL="1123950" indent="-222250">
              <a:defRPr>
                <a:solidFill>
                  <a:schemeClr val="tx1"/>
                </a:solidFill>
                <a:latin typeface="Times New Roman" panose="02020603050405020304" pitchFamily="18" charset="0"/>
                <a:ea typeface="MS PGothic" panose="020B0600070205080204" pitchFamily="34" charset="-128"/>
              </a:defRPr>
            </a:lvl3pPr>
            <a:lvl4pPr marL="1571625" indent="-222250">
              <a:defRPr>
                <a:solidFill>
                  <a:schemeClr val="tx1"/>
                </a:solidFill>
                <a:latin typeface="Times New Roman" panose="02020603050405020304" pitchFamily="18" charset="0"/>
                <a:ea typeface="MS PGothic" panose="020B0600070205080204" pitchFamily="34" charset="-128"/>
              </a:defRPr>
            </a:lvl4pPr>
            <a:lvl5pPr marL="2022475" indent="-222250">
              <a:defRPr>
                <a:solidFill>
                  <a:schemeClr val="tx1"/>
                </a:solidFill>
                <a:latin typeface="Times New Roman" panose="02020603050405020304" pitchFamily="18" charset="0"/>
                <a:ea typeface="MS PGothic" panose="020B0600070205080204" pitchFamily="34" charset="-128"/>
              </a:defRPr>
            </a:lvl5pPr>
            <a:lvl6pPr marL="24796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368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3940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51275" indent="-222250"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2082CB7D-A3DC-4818-9646-74F6B334443B}"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1063088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7A1D2B52-C275-49B9-B221-C28FCA7E58C2}" type="slidenum">
              <a:rPr lang="en-US" altLang="en-US" smtClean="0">
                <a:latin typeface="Calibri" panose="020F0502020204030204" pitchFamily="34" charset="0"/>
              </a:rPr>
              <a:pPr/>
              <a:t>9</a:t>
            </a:fld>
            <a:endParaRPr lang="en-US" altLang="en-US">
              <a:latin typeface="Calibri" panose="020F0502020204030204" pitchFamily="34" charset="0"/>
            </a:endParaRPr>
          </a:p>
        </p:txBody>
      </p:sp>
    </p:spTree>
    <p:extLst>
      <p:ext uri="{BB962C8B-B14F-4D97-AF65-F5344CB8AC3E}">
        <p14:creationId xmlns:p14="http://schemas.microsoft.com/office/powerpoint/2010/main" val="2296657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258763" y="4270375"/>
            <a:ext cx="6492875" cy="4691063"/>
          </a:xfrm>
        </p:spPr>
        <p:txBody>
          <a:bodyPr/>
          <a:lstStyle/>
          <a:p>
            <a:pPr>
              <a:defRPr/>
            </a:pPr>
            <a:endParaRPr lang="en-US" sz="1050" dirty="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ea typeface="MS PGothic" panose="020B0600070205080204" pitchFamily="34" charset="-128"/>
              </a:defRPr>
            </a:lvl1pPr>
            <a:lvl2pPr marL="736600" indent="-282575">
              <a:defRPr>
                <a:solidFill>
                  <a:schemeClr val="tx1"/>
                </a:solidFill>
                <a:latin typeface="Times New Roman" panose="02020603050405020304" pitchFamily="18" charset="0"/>
                <a:ea typeface="MS PGothic" panose="020B0600070205080204" pitchFamily="34" charset="-128"/>
              </a:defRPr>
            </a:lvl2pPr>
            <a:lvl3pPr marL="1133475" indent="-225425">
              <a:defRPr>
                <a:solidFill>
                  <a:schemeClr val="tx1"/>
                </a:solidFill>
                <a:latin typeface="Times New Roman" panose="02020603050405020304" pitchFamily="18" charset="0"/>
                <a:ea typeface="MS PGothic" panose="020B0600070205080204" pitchFamily="34" charset="-128"/>
              </a:defRPr>
            </a:lvl3pPr>
            <a:lvl4pPr marL="1585913" indent="-225425">
              <a:defRPr>
                <a:solidFill>
                  <a:schemeClr val="tx1"/>
                </a:solidFill>
                <a:latin typeface="Times New Roman" panose="02020603050405020304" pitchFamily="18" charset="0"/>
                <a:ea typeface="MS PGothic" panose="020B0600070205080204" pitchFamily="34" charset="-128"/>
              </a:defRPr>
            </a:lvl4pPr>
            <a:lvl5pPr marL="2039938" indent="-225425">
              <a:defRPr>
                <a:solidFill>
                  <a:schemeClr val="tx1"/>
                </a:solidFill>
                <a:latin typeface="Times New Roman" panose="02020603050405020304" pitchFamily="18" charset="0"/>
                <a:ea typeface="MS PGothic" panose="020B0600070205080204" pitchFamily="34" charset="-128"/>
              </a:defRPr>
            </a:lvl5pPr>
            <a:lvl6pPr marL="24971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6pPr>
            <a:lvl7pPr marL="29543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7pPr>
            <a:lvl8pPr marL="34115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8pPr>
            <a:lvl9pPr marL="3868738" indent="-225425" eaLnBrk="0" fontAlgn="base" hangingPunct="0">
              <a:spcBef>
                <a:spcPct val="0"/>
              </a:spcBef>
              <a:spcAft>
                <a:spcPct val="0"/>
              </a:spcAft>
              <a:defRPr>
                <a:solidFill>
                  <a:schemeClr val="tx1"/>
                </a:solidFill>
                <a:latin typeface="Times New Roman" panose="02020603050405020304" pitchFamily="18" charset="0"/>
                <a:ea typeface="MS PGothic" panose="020B0600070205080204" pitchFamily="34" charset="-128"/>
              </a:defRPr>
            </a:lvl9pPr>
          </a:lstStyle>
          <a:p>
            <a:fld id="{9C9D24C0-6B14-4D7E-AFBD-43EBEE1E49C3}" type="slidenum">
              <a:rPr lang="en-US" altLang="en-US" smtClean="0">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910791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p:cNvPr>
          <p:cNvSpPr>
            <a:spLocks noGrp="1"/>
          </p:cNvSpPr>
          <p:nvPr>
            <p:ph type="dt" sz="half" idx="10"/>
          </p:nvPr>
        </p:nvSpPr>
        <p:spPr/>
        <p:txBody>
          <a:bodyPr/>
          <a:lstStyle>
            <a:lvl1pPr defTabSz="914400">
              <a:defRPr/>
            </a:lvl1pPr>
          </a:lstStyle>
          <a:p>
            <a:pPr>
              <a:defRPr/>
            </a:pPr>
            <a:fld id="{7F2BEE43-0C57-4954-8042-58BF4D5BCF93}" type="datetime1">
              <a:rPr lang="en-US"/>
              <a:pPr>
                <a:defRPr/>
              </a:pPr>
              <a:t>10/5/2018</a:t>
            </a:fld>
            <a:endParaRPr lang="en-US"/>
          </a:p>
        </p:txBody>
      </p:sp>
      <p:sp>
        <p:nvSpPr>
          <p:cNvPr id="5"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defTabSz="914400">
              <a:defRPr/>
            </a:lvl1pPr>
          </a:lstStyle>
          <a:p>
            <a:pPr>
              <a:defRPr/>
            </a:pPr>
            <a:fld id="{25E0C808-F6D6-4E66-8F00-5D59A778725A}" type="slidenum">
              <a:rPr lang="en-US" altLang="en-US"/>
              <a:pPr>
                <a:defRPr/>
              </a:pPr>
              <a:t>‹#›</a:t>
            </a:fld>
            <a:endParaRPr lang="en-US" altLang="en-US"/>
          </a:p>
        </p:txBody>
      </p:sp>
    </p:spTree>
    <p:extLst>
      <p:ext uri="{BB962C8B-B14F-4D97-AF65-F5344CB8AC3E}">
        <p14:creationId xmlns:p14="http://schemas.microsoft.com/office/powerpoint/2010/main" val="1387191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defTabSz="914400">
              <a:defRPr/>
            </a:lvl1pPr>
          </a:lstStyle>
          <a:p>
            <a:pPr>
              <a:defRPr/>
            </a:pPr>
            <a:fld id="{024B899B-DBD9-40BE-B253-80B600EF5C95}" type="datetime1">
              <a:rPr lang="en-US"/>
              <a:pPr>
                <a:defRPr/>
              </a:pPr>
              <a:t>10/5/2018</a:t>
            </a:fld>
            <a:endParaRPr lang="en-US"/>
          </a:p>
        </p:txBody>
      </p:sp>
      <p:sp>
        <p:nvSpPr>
          <p:cNvPr id="5"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defTabSz="914400">
              <a:defRPr/>
            </a:lvl1pPr>
          </a:lstStyle>
          <a:p>
            <a:pPr>
              <a:defRPr/>
            </a:pPr>
            <a:fld id="{94D89679-A511-4320-9DF3-41F556D73AC0}" type="slidenum">
              <a:rPr lang="en-US" altLang="en-US"/>
              <a:pPr>
                <a:defRPr/>
              </a:pPr>
              <a:t>‹#›</a:t>
            </a:fld>
            <a:endParaRPr lang="en-US" altLang="en-US"/>
          </a:p>
        </p:txBody>
      </p:sp>
    </p:spTree>
    <p:extLst>
      <p:ext uri="{BB962C8B-B14F-4D97-AF65-F5344CB8AC3E}">
        <p14:creationId xmlns:p14="http://schemas.microsoft.com/office/powerpoint/2010/main" val="298634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defTabSz="914400">
              <a:defRPr/>
            </a:lvl1pPr>
          </a:lstStyle>
          <a:p>
            <a:pPr>
              <a:defRPr/>
            </a:pPr>
            <a:fld id="{D142A47D-A766-4AD6-80E5-25BF49434C8B}" type="datetime1">
              <a:rPr lang="en-US"/>
              <a:pPr>
                <a:defRPr/>
              </a:pPr>
              <a:t>10/5/2018</a:t>
            </a:fld>
            <a:endParaRPr lang="en-US"/>
          </a:p>
        </p:txBody>
      </p:sp>
      <p:sp>
        <p:nvSpPr>
          <p:cNvPr id="5"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defTabSz="914400">
              <a:defRPr/>
            </a:lvl1pPr>
          </a:lstStyle>
          <a:p>
            <a:pPr>
              <a:defRPr/>
            </a:pPr>
            <a:fld id="{942C187F-47F1-402E-8342-999AE54B163F}" type="slidenum">
              <a:rPr lang="en-US" altLang="en-US"/>
              <a:pPr>
                <a:defRPr/>
              </a:pPr>
              <a:t>‹#›</a:t>
            </a:fld>
            <a:endParaRPr lang="en-US" altLang="en-US"/>
          </a:p>
        </p:txBody>
      </p:sp>
    </p:spTree>
    <p:extLst>
      <p:ext uri="{BB962C8B-B14F-4D97-AF65-F5344CB8AC3E}">
        <p14:creationId xmlns:p14="http://schemas.microsoft.com/office/powerpoint/2010/main" val="1489811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lvl1pPr>
              <a:defRPr sz="3600"/>
            </a:lvl1pPr>
          </a:lstStyle>
          <a:p>
            <a:r>
              <a:rPr lang="en-US" dirty="0"/>
              <a:t>Click to edit Master title style</a:t>
            </a:r>
          </a:p>
        </p:txBody>
      </p:sp>
      <p:sp>
        <p:nvSpPr>
          <p:cNvPr id="3" name="Content Placeholder 2"/>
          <p:cNvSpPr>
            <a:spLocks noGrp="1"/>
          </p:cNvSpPr>
          <p:nvPr>
            <p:ph idx="1"/>
          </p:nvPr>
        </p:nvSpPr>
        <p:spPr>
          <a:xfrm>
            <a:off x="685800" y="1828800"/>
            <a:ext cx="77724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p:cNvPr>
          <p:cNvSpPr>
            <a:spLocks noGrp="1"/>
          </p:cNvSpPr>
          <p:nvPr>
            <p:ph type="dt" sz="half" idx="10"/>
          </p:nvPr>
        </p:nvSpPr>
        <p:spPr/>
        <p:txBody>
          <a:bodyPr/>
          <a:lstStyle>
            <a:lvl1pPr defTabSz="914400">
              <a:defRPr/>
            </a:lvl1pPr>
          </a:lstStyle>
          <a:p>
            <a:pPr>
              <a:defRPr/>
            </a:pPr>
            <a:fld id="{79496066-AC35-4708-AEC7-4229CEC9A1EA}" type="datetime1">
              <a:rPr lang="en-US"/>
              <a:pPr>
                <a:defRPr/>
              </a:pPr>
              <a:t>10/5/2018</a:t>
            </a:fld>
            <a:endParaRPr lang="en-US"/>
          </a:p>
        </p:txBody>
      </p:sp>
      <p:sp>
        <p:nvSpPr>
          <p:cNvPr id="5"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defTabSz="914400">
              <a:defRPr/>
            </a:lvl1pPr>
          </a:lstStyle>
          <a:p>
            <a:pPr>
              <a:defRPr/>
            </a:pPr>
            <a:fld id="{80E665BF-0F08-40B2-9EF0-ABEA19A4A739}" type="slidenum">
              <a:rPr lang="en-US" altLang="en-US"/>
              <a:pPr>
                <a:defRPr/>
              </a:pPr>
              <a:t>‹#›</a:t>
            </a:fld>
            <a:endParaRPr lang="en-US" altLang="en-US"/>
          </a:p>
        </p:txBody>
      </p:sp>
    </p:spTree>
    <p:extLst>
      <p:ext uri="{BB962C8B-B14F-4D97-AF65-F5344CB8AC3E}">
        <p14:creationId xmlns:p14="http://schemas.microsoft.com/office/powerpoint/2010/main" val="398880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defTabSz="914400">
              <a:defRPr/>
            </a:lvl1pPr>
          </a:lstStyle>
          <a:p>
            <a:pPr>
              <a:defRPr/>
            </a:pPr>
            <a:fld id="{1C91DB19-40B7-4E0C-A721-BA4C83139CE3}" type="datetime1">
              <a:rPr lang="en-US"/>
              <a:pPr>
                <a:defRPr/>
              </a:pPr>
              <a:t>10/5/2018</a:t>
            </a:fld>
            <a:endParaRPr lang="en-US"/>
          </a:p>
        </p:txBody>
      </p:sp>
      <p:sp>
        <p:nvSpPr>
          <p:cNvPr id="5"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defTabSz="914400">
              <a:defRPr/>
            </a:lvl1pPr>
          </a:lstStyle>
          <a:p>
            <a:pPr>
              <a:defRPr/>
            </a:pPr>
            <a:fld id="{11B31EE1-8CEE-4ADE-8680-BC2CDEA93FA8}" type="slidenum">
              <a:rPr lang="en-US" altLang="en-US"/>
              <a:pPr>
                <a:defRPr/>
              </a:pPr>
              <a:t>‹#›</a:t>
            </a:fld>
            <a:endParaRPr lang="en-US" altLang="en-US"/>
          </a:p>
        </p:txBody>
      </p:sp>
    </p:spTree>
    <p:extLst>
      <p:ext uri="{BB962C8B-B14F-4D97-AF65-F5344CB8AC3E}">
        <p14:creationId xmlns:p14="http://schemas.microsoft.com/office/powerpoint/2010/main" val="3914071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defTabSz="914400">
              <a:defRPr/>
            </a:lvl1pPr>
          </a:lstStyle>
          <a:p>
            <a:pPr>
              <a:defRPr/>
            </a:pPr>
            <a:fld id="{E1BA9738-9E99-4B81-9FD5-0C11B0C288E9}" type="datetime1">
              <a:rPr lang="en-US"/>
              <a:pPr>
                <a:defRPr/>
              </a:pPr>
              <a:t>10/5/2018</a:t>
            </a:fld>
            <a:endParaRPr lang="en-US"/>
          </a:p>
        </p:txBody>
      </p:sp>
      <p:sp>
        <p:nvSpPr>
          <p:cNvPr id="6"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defTabSz="914400">
              <a:defRPr/>
            </a:lvl1pPr>
          </a:lstStyle>
          <a:p>
            <a:pPr>
              <a:defRPr/>
            </a:pPr>
            <a:fld id="{2A2B5551-D522-4E53-8B6F-5B337394043B}" type="slidenum">
              <a:rPr lang="en-US" altLang="en-US"/>
              <a:pPr>
                <a:defRPr/>
              </a:pPr>
              <a:t>‹#›</a:t>
            </a:fld>
            <a:endParaRPr lang="en-US" altLang="en-US"/>
          </a:p>
        </p:txBody>
      </p:sp>
    </p:spTree>
    <p:extLst>
      <p:ext uri="{BB962C8B-B14F-4D97-AF65-F5344CB8AC3E}">
        <p14:creationId xmlns:p14="http://schemas.microsoft.com/office/powerpoint/2010/main" val="3536069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defTabSz="914400">
              <a:defRPr/>
            </a:lvl1pPr>
          </a:lstStyle>
          <a:p>
            <a:pPr>
              <a:defRPr/>
            </a:pPr>
            <a:fld id="{CC56DD11-F9AB-483E-B4F5-A972412B1B34}" type="datetime1">
              <a:rPr lang="en-US"/>
              <a:pPr>
                <a:defRPr/>
              </a:pPr>
              <a:t>10/5/2018</a:t>
            </a:fld>
            <a:endParaRPr lang="en-US"/>
          </a:p>
        </p:txBody>
      </p:sp>
      <p:sp>
        <p:nvSpPr>
          <p:cNvPr id="8"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9" name="Slide Number Placeholder 5">
            <a:extLst/>
          </p:cNvPr>
          <p:cNvSpPr>
            <a:spLocks noGrp="1"/>
          </p:cNvSpPr>
          <p:nvPr>
            <p:ph type="sldNum" sz="quarter" idx="12"/>
          </p:nvPr>
        </p:nvSpPr>
        <p:spPr/>
        <p:txBody>
          <a:bodyPr/>
          <a:lstStyle>
            <a:lvl1pPr defTabSz="914400">
              <a:defRPr/>
            </a:lvl1pPr>
          </a:lstStyle>
          <a:p>
            <a:pPr>
              <a:defRPr/>
            </a:pPr>
            <a:fld id="{AED26F0A-F71F-4407-9538-8C0A844D76A0}" type="slidenum">
              <a:rPr lang="en-US" altLang="en-US"/>
              <a:pPr>
                <a:defRPr/>
              </a:pPr>
              <a:t>‹#›</a:t>
            </a:fld>
            <a:endParaRPr lang="en-US" altLang="en-US"/>
          </a:p>
        </p:txBody>
      </p:sp>
    </p:spTree>
    <p:extLst>
      <p:ext uri="{BB962C8B-B14F-4D97-AF65-F5344CB8AC3E}">
        <p14:creationId xmlns:p14="http://schemas.microsoft.com/office/powerpoint/2010/main" val="3795752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defTabSz="914400">
              <a:defRPr/>
            </a:lvl1pPr>
          </a:lstStyle>
          <a:p>
            <a:pPr>
              <a:defRPr/>
            </a:pPr>
            <a:fld id="{819BB4F6-EEF2-47CD-A034-34DD39512ECD}" type="datetime1">
              <a:rPr lang="en-US"/>
              <a:pPr>
                <a:defRPr/>
              </a:pPr>
              <a:t>10/5/2018</a:t>
            </a:fld>
            <a:endParaRPr lang="en-US"/>
          </a:p>
        </p:txBody>
      </p:sp>
      <p:sp>
        <p:nvSpPr>
          <p:cNvPr id="4"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5" name="Slide Number Placeholder 5">
            <a:extLst/>
          </p:cNvPr>
          <p:cNvSpPr>
            <a:spLocks noGrp="1"/>
          </p:cNvSpPr>
          <p:nvPr>
            <p:ph type="sldNum" sz="quarter" idx="12"/>
          </p:nvPr>
        </p:nvSpPr>
        <p:spPr/>
        <p:txBody>
          <a:bodyPr/>
          <a:lstStyle>
            <a:lvl1pPr defTabSz="914400">
              <a:defRPr/>
            </a:lvl1pPr>
          </a:lstStyle>
          <a:p>
            <a:pPr>
              <a:defRPr/>
            </a:pPr>
            <a:fld id="{462B4876-D6C1-4216-A282-526EC106CC32}" type="slidenum">
              <a:rPr lang="en-US" altLang="en-US"/>
              <a:pPr>
                <a:defRPr/>
              </a:pPr>
              <a:t>‹#›</a:t>
            </a:fld>
            <a:endParaRPr lang="en-US" altLang="en-US"/>
          </a:p>
        </p:txBody>
      </p:sp>
    </p:spTree>
    <p:extLst>
      <p:ext uri="{BB962C8B-B14F-4D97-AF65-F5344CB8AC3E}">
        <p14:creationId xmlns:p14="http://schemas.microsoft.com/office/powerpoint/2010/main" val="3449981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defTabSz="914400">
              <a:defRPr/>
            </a:lvl1pPr>
          </a:lstStyle>
          <a:p>
            <a:pPr>
              <a:defRPr/>
            </a:pPr>
            <a:fld id="{4BB4ABA3-BBFD-4221-A22D-447BAA0BF4BB}" type="datetime1">
              <a:rPr lang="en-US"/>
              <a:pPr>
                <a:defRPr/>
              </a:pPr>
              <a:t>10/5/2018</a:t>
            </a:fld>
            <a:endParaRPr lang="en-US"/>
          </a:p>
        </p:txBody>
      </p:sp>
      <p:sp>
        <p:nvSpPr>
          <p:cNvPr id="3"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4" name="Slide Number Placeholder 5">
            <a:extLst/>
          </p:cNvPr>
          <p:cNvSpPr>
            <a:spLocks noGrp="1"/>
          </p:cNvSpPr>
          <p:nvPr>
            <p:ph type="sldNum" sz="quarter" idx="12"/>
          </p:nvPr>
        </p:nvSpPr>
        <p:spPr/>
        <p:txBody>
          <a:bodyPr/>
          <a:lstStyle>
            <a:lvl1pPr defTabSz="914400">
              <a:defRPr/>
            </a:lvl1pPr>
          </a:lstStyle>
          <a:p>
            <a:pPr>
              <a:defRPr/>
            </a:pPr>
            <a:fld id="{0E584ADC-2125-4A63-8144-6F87EADFB6B4}" type="slidenum">
              <a:rPr lang="en-US" altLang="en-US"/>
              <a:pPr>
                <a:defRPr/>
              </a:pPr>
              <a:t>‹#›</a:t>
            </a:fld>
            <a:endParaRPr lang="en-US" altLang="en-US"/>
          </a:p>
        </p:txBody>
      </p:sp>
    </p:spTree>
    <p:extLst>
      <p:ext uri="{BB962C8B-B14F-4D97-AF65-F5344CB8AC3E}">
        <p14:creationId xmlns:p14="http://schemas.microsoft.com/office/powerpoint/2010/main" val="283001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defTabSz="914400">
              <a:defRPr/>
            </a:lvl1pPr>
          </a:lstStyle>
          <a:p>
            <a:pPr>
              <a:defRPr/>
            </a:pPr>
            <a:fld id="{482EEE95-5171-40D5-BEA1-9917A4958C3A}" type="datetime1">
              <a:rPr lang="en-US"/>
              <a:pPr>
                <a:defRPr/>
              </a:pPr>
              <a:t>10/5/2018</a:t>
            </a:fld>
            <a:endParaRPr lang="en-US"/>
          </a:p>
        </p:txBody>
      </p:sp>
      <p:sp>
        <p:nvSpPr>
          <p:cNvPr id="6"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defTabSz="914400">
              <a:defRPr/>
            </a:lvl1pPr>
          </a:lstStyle>
          <a:p>
            <a:pPr>
              <a:defRPr/>
            </a:pPr>
            <a:fld id="{7B0F6AD1-8D4B-4D60-B78C-543B40C03583}" type="slidenum">
              <a:rPr lang="en-US" altLang="en-US"/>
              <a:pPr>
                <a:defRPr/>
              </a:pPr>
              <a:t>‹#›</a:t>
            </a:fld>
            <a:endParaRPr lang="en-US" altLang="en-US"/>
          </a:p>
        </p:txBody>
      </p:sp>
    </p:spTree>
    <p:extLst>
      <p:ext uri="{BB962C8B-B14F-4D97-AF65-F5344CB8AC3E}">
        <p14:creationId xmlns:p14="http://schemas.microsoft.com/office/powerpoint/2010/main" val="4067488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defTabSz="914400">
              <a:defRPr/>
            </a:lvl1pPr>
          </a:lstStyle>
          <a:p>
            <a:pPr>
              <a:defRPr/>
            </a:pPr>
            <a:fld id="{873CC06B-023E-4A19-A7E4-F868BCA8FB8F}" type="datetime1">
              <a:rPr lang="en-US"/>
              <a:pPr>
                <a:defRPr/>
              </a:pPr>
              <a:t>10/5/2018</a:t>
            </a:fld>
            <a:endParaRPr lang="en-US"/>
          </a:p>
        </p:txBody>
      </p:sp>
      <p:sp>
        <p:nvSpPr>
          <p:cNvPr id="6" name="Footer Placeholder 4">
            <a:extLst/>
          </p:cNvPr>
          <p:cNvSpPr>
            <a:spLocks noGrp="1"/>
          </p:cNvSpPr>
          <p:nvPr>
            <p:ph type="ftr" sz="quarter" idx="11"/>
          </p:nvPr>
        </p:nvSpPr>
        <p:spPr/>
        <p:txBody>
          <a:bodyPr/>
          <a:lstStyle>
            <a:lvl1pPr defTabSz="914400" fontAlgn="auto">
              <a:spcBef>
                <a:spcPts val="0"/>
              </a:spcBef>
              <a:spcAft>
                <a:spcPts val="0"/>
              </a:spcAft>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defTabSz="914400">
              <a:defRPr/>
            </a:lvl1pPr>
          </a:lstStyle>
          <a:p>
            <a:pPr>
              <a:defRPr/>
            </a:pPr>
            <a:fld id="{DC53F2FC-FE74-420F-BEBB-BD9B0AB46979}" type="slidenum">
              <a:rPr lang="en-US" altLang="en-US"/>
              <a:pPr>
                <a:defRPr/>
              </a:pPr>
              <a:t>‹#›</a:t>
            </a:fld>
            <a:endParaRPr lang="en-US" altLang="en-US"/>
          </a:p>
        </p:txBody>
      </p:sp>
    </p:spTree>
    <p:extLst>
      <p:ext uri="{BB962C8B-B14F-4D97-AF65-F5344CB8AC3E}">
        <p14:creationId xmlns:p14="http://schemas.microsoft.com/office/powerpoint/2010/main" val="808310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2166938" y="1992313"/>
            <a:ext cx="4862512" cy="267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defTabSz="457200" eaLnBrk="1" hangingPunct="1">
              <a:defRPr sz="1200">
                <a:solidFill>
                  <a:srgbClr val="898989"/>
                </a:solidFill>
                <a:latin typeface="Calibri" pitchFamily="34" charset="0"/>
              </a:defRPr>
            </a:lvl1pPr>
          </a:lstStyle>
          <a:p>
            <a:pPr>
              <a:defRPr/>
            </a:pPr>
            <a:fld id="{B3B40004-7D9D-4E30-ACDF-18246C0D64B8}" type="datetime1">
              <a:rPr lang="en-US"/>
              <a:pPr>
                <a:defRPr/>
              </a:pPr>
              <a:t>10/5/2018</a:t>
            </a:fld>
            <a:endParaRPr lang="en-US"/>
          </a:p>
        </p:txBody>
      </p:sp>
      <p:sp>
        <p:nvSpPr>
          <p:cNvPr id="5" name="Footer Placeholder 4">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defTabSz="457200" eaLnBrk="1" hangingPunct="1">
              <a:defRPr sz="1200">
                <a:solidFill>
                  <a:srgbClr val="898989"/>
                </a:solidFill>
                <a:latin typeface="Calibri" charset="0"/>
                <a:ea typeface="ＭＳ Ｐゴシック" charset="-128"/>
                <a:cs typeface="+mn-cs"/>
              </a:defRPr>
            </a:lvl1pPr>
          </a:lstStyle>
          <a:p>
            <a:pPr>
              <a:defRPr/>
            </a:pPr>
            <a:endParaRPr lang="en-US"/>
          </a:p>
        </p:txBody>
      </p:sp>
      <p:sp>
        <p:nvSpPr>
          <p:cNvPr id="6" name="Slide Number Placeholder 5">
            <a:extLst/>
          </p:cNvPr>
          <p:cNvSpPr>
            <a:spLocks noGrp="1"/>
          </p:cNvSpPr>
          <p:nvPr>
            <p:ph type="sldNum" sz="quarter" idx="4"/>
          </p:nvPr>
        </p:nvSpPr>
        <p:spPr>
          <a:xfrm>
            <a:off x="6705600" y="6469063"/>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defRPr>
            </a:lvl1pPr>
          </a:lstStyle>
          <a:p>
            <a:pPr>
              <a:defRPr/>
            </a:pPr>
            <a:fld id="{1F38B623-6C50-4AAA-BD76-EC99745C2B1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435" r:id="rId1"/>
    <p:sldLayoutId id="2147485436" r:id="rId2"/>
    <p:sldLayoutId id="2147485437" r:id="rId3"/>
    <p:sldLayoutId id="2147485438" r:id="rId4"/>
    <p:sldLayoutId id="2147485439" r:id="rId5"/>
    <p:sldLayoutId id="2147485440" r:id="rId6"/>
    <p:sldLayoutId id="2147485441" r:id="rId7"/>
    <p:sldLayoutId id="2147485442" r:id="rId8"/>
    <p:sldLayoutId id="2147485443" r:id="rId9"/>
    <p:sldLayoutId id="2147485444" r:id="rId10"/>
    <p:sldLayoutId id="2147485445" r:id="rId11"/>
  </p:sldLayoutIdLst>
  <p:hf hdr="0" ftr="0" dt="0"/>
  <p:txStyles>
    <p:titleStyle>
      <a:lvl1pPr algn="ctr" defTabSz="457200" rtl="0" eaLnBrk="0" fontAlgn="base" hangingPunct="0">
        <a:spcBef>
          <a:spcPct val="0"/>
        </a:spcBef>
        <a:spcAft>
          <a:spcPct val="0"/>
        </a:spcAft>
        <a:defRPr sz="4800" b="1" kern="1200">
          <a:solidFill>
            <a:schemeClr val="bg1"/>
          </a:solidFill>
          <a:latin typeface="Times New Roman" panose="02020603050405020304" pitchFamily="18" charset="0"/>
          <a:ea typeface="MS PGothic" pitchFamily="34" charset="-128"/>
          <a:cs typeface="Times New Roman" panose="02020603050405020304" pitchFamily="18" charset="0"/>
        </a:defRPr>
      </a:lvl1pPr>
      <a:lvl2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2pPr>
      <a:lvl3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3pPr>
      <a:lvl4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4pPr>
      <a:lvl5pPr algn="ctr" defTabSz="457200" rtl="0" eaLnBrk="0" fontAlgn="base" hangingPunct="0">
        <a:spcBef>
          <a:spcPct val="0"/>
        </a:spcBef>
        <a:spcAft>
          <a:spcPct val="0"/>
        </a:spcAft>
        <a:defRPr sz="4800" b="1">
          <a:solidFill>
            <a:schemeClr val="bg1"/>
          </a:solidFill>
          <a:latin typeface="Times New Roman" charset="0"/>
          <a:ea typeface="MS PGothic" pitchFamily="34" charset="-128"/>
          <a:cs typeface="Times New Roman" pitchFamily="18" charset="0"/>
        </a:defRPr>
      </a:lvl5pPr>
      <a:lvl6pPr marL="4572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6pPr>
      <a:lvl7pPr marL="9144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7pPr>
      <a:lvl8pPr marL="13716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8pPr>
      <a:lvl9pPr marL="1828800" algn="ctr" defTabSz="457200" rtl="0" fontAlgn="base">
        <a:spcBef>
          <a:spcPct val="0"/>
        </a:spcBef>
        <a:spcAft>
          <a:spcPct val="0"/>
        </a:spcAft>
        <a:defRPr sz="2800" b="1">
          <a:solidFill>
            <a:schemeClr val="bg1"/>
          </a:solidFill>
          <a:latin typeface="Myriad Pro"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400" kern="1200">
          <a:solidFill>
            <a:schemeClr val="tx2"/>
          </a:solidFill>
          <a:latin typeface="Times New Roman" panose="02020603050405020304" pitchFamily="18" charset="0"/>
          <a:ea typeface="MS PGothic" pitchFamily="34" charset="-128"/>
          <a:cs typeface="Times New Roman" panose="02020603050405020304" pitchFamily="18"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S PGothic" pitchFamily="34" charset="-128"/>
          <a:cs typeface="Times New Roman" panose="02020603050405020304" pitchFamily="18"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hcbs@cms.hhs.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www.medicaid.gov/medicaid/hcbs/technical-assistance/index.html#Setting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medicaid.gov/medicaid/hcbs/guidance/settings/index.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www.medicaid.gov/medicaid/hcbs/transition-plan/index.html" TargetMode="External"/><Relationship Id="rId4" Type="http://schemas.openxmlformats.org/officeDocument/2006/relationships/hyperlink" Target="https://www.medicaid.gov/medicaid/hcbs/training/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E584ADC-2125-4A63-8144-6F87EADFB6B4}" type="slidenum">
              <a:rPr lang="en-US" altLang="en-US" smtClean="0"/>
              <a:pPr>
                <a:defRPr/>
              </a:pPr>
              <a:t>1</a:t>
            </a:fld>
            <a:endParaRPr lang="en-US" altLang="en-US"/>
          </a:p>
        </p:txBody>
      </p:sp>
      <p:sp>
        <p:nvSpPr>
          <p:cNvPr id="6" name="Rectangle 5"/>
          <p:cNvSpPr/>
          <p:nvPr/>
        </p:nvSpPr>
        <p:spPr>
          <a:xfrm>
            <a:off x="1619250" y="2667000"/>
            <a:ext cx="6172200" cy="2123658"/>
          </a:xfrm>
          <a:prstGeom prst="rect">
            <a:avLst/>
          </a:prstGeom>
        </p:spPr>
        <p:txBody>
          <a:bodyPr wrap="square">
            <a:spAutoFit/>
          </a:bodyPr>
          <a:lstStyle/>
          <a:p>
            <a:pPr algn="ctr"/>
            <a:r>
              <a:rPr lang="en-US" sz="4400" dirty="0">
                <a:solidFill>
                  <a:srgbClr val="0000CC"/>
                </a:solidFill>
                <a:cs typeface="Times New Roman" panose="02020603050405020304" pitchFamily="18" charset="0"/>
              </a:rPr>
              <a:t>HCBS Final Rule: </a:t>
            </a:r>
            <a:br>
              <a:rPr lang="en-US" sz="4400" dirty="0">
                <a:solidFill>
                  <a:srgbClr val="0000CC"/>
                </a:solidFill>
                <a:cs typeface="Times New Roman" panose="02020603050405020304" pitchFamily="18" charset="0"/>
              </a:rPr>
            </a:br>
            <a:r>
              <a:rPr lang="en-US" sz="4400" dirty="0">
                <a:solidFill>
                  <a:srgbClr val="0000CC"/>
                </a:solidFill>
                <a:cs typeface="Times New Roman" panose="02020603050405020304" pitchFamily="18" charset="0"/>
              </a:rPr>
              <a:t>Current Issues and Future Directions</a:t>
            </a:r>
          </a:p>
        </p:txBody>
      </p:sp>
    </p:spTree>
    <p:extLst>
      <p:ext uri="{BB962C8B-B14F-4D97-AF65-F5344CB8AC3E}">
        <p14:creationId xmlns:p14="http://schemas.microsoft.com/office/powerpoint/2010/main" val="1069707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45CAF9-BC37-41F7-83E8-07AD6F55312F}"/>
              </a:ext>
            </a:extLst>
          </p:cNvPr>
          <p:cNvSpPr>
            <a:spLocks noGrp="1"/>
          </p:cNvSpPr>
          <p:nvPr>
            <p:ph type="title"/>
          </p:nvPr>
        </p:nvSpPr>
        <p:spPr/>
        <p:txBody>
          <a:bodyPr/>
          <a:lstStyle/>
          <a:p>
            <a:r>
              <a:rPr lang="en-US" dirty="0"/>
              <a:t>Timelines for Approvals </a:t>
            </a:r>
          </a:p>
        </p:txBody>
      </p:sp>
      <p:sp>
        <p:nvSpPr>
          <p:cNvPr id="3" name="Content Placeholder 2">
            <a:extLst>
              <a:ext uri="{FF2B5EF4-FFF2-40B4-BE49-F238E27FC236}">
                <a16:creationId xmlns="" xmlns:a16="http://schemas.microsoft.com/office/drawing/2014/main" id="{37E37900-5C72-435C-AAC9-DCDC337CAEC5}"/>
              </a:ext>
            </a:extLst>
          </p:cNvPr>
          <p:cNvSpPr>
            <a:spLocks noGrp="1"/>
          </p:cNvSpPr>
          <p:nvPr>
            <p:ph idx="1"/>
          </p:nvPr>
        </p:nvSpPr>
        <p:spPr/>
        <p:txBody>
          <a:bodyPr/>
          <a:lstStyle/>
          <a:p>
            <a:pPr marL="0" indent="0">
              <a:buNone/>
            </a:pPr>
            <a:endParaRPr lang="en-US" dirty="0"/>
          </a:p>
          <a:p>
            <a:r>
              <a:rPr lang="en-US" dirty="0"/>
              <a:t>States should continue progress in assessing existing operations and identifying milestones for compliance that result in final Statewide Transition Plan approval by March 17, 2019.</a:t>
            </a:r>
          </a:p>
          <a:p>
            <a:r>
              <a:rPr lang="en-US" dirty="0"/>
              <a:t>The transition period for states to demonstrate compliance with the home and community based settings criteria has been extended until March 17, 2022 for settings in which a transition period applies.</a:t>
            </a:r>
          </a:p>
        </p:txBody>
      </p:sp>
      <p:sp>
        <p:nvSpPr>
          <p:cNvPr id="4" name="Slide Number Placeholder 3">
            <a:extLst>
              <a:ext uri="{FF2B5EF4-FFF2-40B4-BE49-F238E27FC236}">
                <a16:creationId xmlns="" xmlns:a16="http://schemas.microsoft.com/office/drawing/2014/main" id="{0CBA030B-D3B4-4A42-ABD9-594BB22C88D4}"/>
              </a:ext>
            </a:extLst>
          </p:cNvPr>
          <p:cNvSpPr>
            <a:spLocks noGrp="1"/>
          </p:cNvSpPr>
          <p:nvPr>
            <p:ph type="sldNum" sz="quarter" idx="12"/>
          </p:nvPr>
        </p:nvSpPr>
        <p:spPr/>
        <p:txBody>
          <a:bodyPr/>
          <a:lstStyle/>
          <a:p>
            <a:pPr>
              <a:defRPr/>
            </a:pPr>
            <a:fld id="{80E665BF-0F08-40B2-9EF0-ABEA19A4A739}" type="slidenum">
              <a:rPr lang="en-US" altLang="en-US" smtClean="0"/>
              <a:pPr>
                <a:defRPr/>
              </a:pPr>
              <a:t>10</a:t>
            </a:fld>
            <a:endParaRPr lang="en-US" altLang="en-US"/>
          </a:p>
        </p:txBody>
      </p:sp>
    </p:spTree>
    <p:extLst>
      <p:ext uri="{BB962C8B-B14F-4D97-AF65-F5344CB8AC3E}">
        <p14:creationId xmlns:p14="http://schemas.microsoft.com/office/powerpoint/2010/main" val="2377394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z="3200"/>
              <a:t>Review of the Criteria for Initial Approval</a:t>
            </a:r>
          </a:p>
        </p:txBody>
      </p:sp>
      <p:sp>
        <p:nvSpPr>
          <p:cNvPr id="45059" name="Content Placeholder 2"/>
          <p:cNvSpPr>
            <a:spLocks noGrp="1"/>
          </p:cNvSpPr>
          <p:nvPr>
            <p:ph idx="1"/>
          </p:nvPr>
        </p:nvSpPr>
        <p:spPr/>
        <p:txBody>
          <a:bodyPr/>
          <a:lstStyle/>
          <a:p>
            <a:r>
              <a:rPr lang="en-US" altLang="en-US"/>
              <a:t>Identification of all settings subject to the rule in the Statewide Transition Plan (STP);</a:t>
            </a:r>
          </a:p>
          <a:p>
            <a:r>
              <a:rPr lang="en-US" altLang="en-US"/>
              <a:t>Systemic assessment completed, including outcomes;</a:t>
            </a:r>
          </a:p>
          <a:p>
            <a:r>
              <a:rPr lang="en-US" altLang="en-US"/>
              <a:t>Remediation strategies outlined, with timelines, and actively worked on;</a:t>
            </a:r>
          </a:p>
          <a:p>
            <a:r>
              <a:rPr lang="en-US" altLang="en-US"/>
              <a:t>Draft STP widely disseminated for 30-day public comment period; comments responded to, summarized and submitted to CMS.</a:t>
            </a:r>
          </a:p>
          <a:p>
            <a:endParaRPr lang="en-US" altLang="en-US"/>
          </a:p>
          <a:p>
            <a:endParaRPr lang="en-US" altLang="en-US"/>
          </a:p>
          <a:p>
            <a:endParaRPr lang="en-US" altLang="en-US"/>
          </a:p>
          <a:p>
            <a:endParaRPr lang="en-US" altLang="en-US"/>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24D7AE5F-CA5B-4135-B7E4-15D645D0CCAA}" type="slidenum">
              <a:rPr lang="en-US" altLang="en-US" sz="1200" smtClean="0">
                <a:solidFill>
                  <a:srgbClr val="898989"/>
                </a:solidFill>
                <a:latin typeface="Calibri" panose="020F0502020204030204" pitchFamily="34" charset="0"/>
              </a:rPr>
              <a:pPr>
                <a:spcBef>
                  <a:spcPct val="0"/>
                </a:spcBef>
                <a:buFontTx/>
                <a:buNone/>
              </a:pPr>
              <a:t>11</a:t>
            </a:fld>
            <a:endParaRPr lang="en-US" altLang="en-US" sz="1200">
              <a:solidFill>
                <a:srgbClr val="898989"/>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 xmlns:a16="http://schemas.microsoft.com/office/drawing/2014/main" id="{E7520B1D-906B-4F9C-ABBB-AFAF29D19ACA}"/>
              </a:ext>
            </a:extLst>
          </p:cNvPr>
          <p:cNvSpPr>
            <a:spLocks noGrp="1"/>
          </p:cNvSpPr>
          <p:nvPr>
            <p:ph type="title"/>
          </p:nvPr>
        </p:nvSpPr>
        <p:spPr/>
        <p:txBody>
          <a:bodyPr/>
          <a:lstStyle/>
          <a:p>
            <a:r>
              <a:rPr lang="en-US" altLang="en-US" sz="3200" dirty="0"/>
              <a:t>Key Elements in the Process for Final Approval</a:t>
            </a:r>
          </a:p>
        </p:txBody>
      </p:sp>
      <p:sp>
        <p:nvSpPr>
          <p:cNvPr id="19460" name="Content Placeholder 2">
            <a:extLst>
              <a:ext uri="{FF2B5EF4-FFF2-40B4-BE49-F238E27FC236}">
                <a16:creationId xmlns="" xmlns:a16="http://schemas.microsoft.com/office/drawing/2014/main" id="{ECAB22E4-52A6-4AA1-9A2C-4841D7B9DC42}"/>
              </a:ext>
            </a:extLst>
          </p:cNvPr>
          <p:cNvSpPr>
            <a:spLocks noGrp="1"/>
          </p:cNvSpPr>
          <p:nvPr>
            <p:ph idx="1"/>
          </p:nvPr>
        </p:nvSpPr>
        <p:spPr/>
        <p:txBody>
          <a:bodyPr/>
          <a:lstStyle/>
          <a:p>
            <a:pPr>
              <a:defRPr/>
            </a:pPr>
            <a:r>
              <a:rPr lang="en-US" altLang="en-US" dirty="0"/>
              <a:t>Summary of completed and validated site-specific assessments, including aggregated outcomes completed;</a:t>
            </a:r>
          </a:p>
          <a:p>
            <a:pPr marL="0" indent="0">
              <a:buFont typeface="Arial" panose="020B0604020202020204" pitchFamily="34" charset="0"/>
              <a:buNone/>
              <a:defRPr/>
            </a:pPr>
            <a:endParaRPr lang="en-US" altLang="en-US" dirty="0"/>
          </a:p>
          <a:p>
            <a:pPr>
              <a:defRPr/>
            </a:pPr>
            <a:r>
              <a:rPr lang="en-US" altLang="en-US" dirty="0"/>
              <a:t>Draft remediation strategies with timelines for resolution by the end of the transition period (March 17, 2022);</a:t>
            </a:r>
          </a:p>
          <a:p>
            <a:pPr marL="0" indent="0">
              <a:buFont typeface="Arial" panose="020B0604020202020204" pitchFamily="34" charset="0"/>
              <a:buNone/>
              <a:defRPr/>
            </a:pPr>
            <a:endParaRPr lang="en-US" altLang="en-US" dirty="0"/>
          </a:p>
          <a:p>
            <a:pPr>
              <a:defRPr/>
            </a:pPr>
            <a:r>
              <a:rPr lang="en-US" altLang="en-US" dirty="0"/>
              <a:t>Detailed plan for identifying and evaluating those settings presumed to have institutional </a:t>
            </a:r>
            <a:r>
              <a:rPr lang="en-US" altLang="en-US" dirty="0" smtClean="0"/>
              <a:t>characteristics. </a:t>
            </a:r>
            <a:endParaRPr lang="en-US" altLang="en-US" dirty="0"/>
          </a:p>
          <a:p>
            <a:pPr>
              <a:defRPr/>
            </a:pPr>
            <a:endParaRPr lang="en-US" altLang="en-US" dirty="0"/>
          </a:p>
        </p:txBody>
      </p:sp>
      <p:sp>
        <p:nvSpPr>
          <p:cNvPr id="26627" name="Slide Number Placeholder 3">
            <a:extLst>
              <a:ext uri="{FF2B5EF4-FFF2-40B4-BE49-F238E27FC236}">
                <a16:creationId xmlns="" xmlns:a16="http://schemas.microsoft.com/office/drawing/2014/main" id="{9AA62C35-BA85-452C-BC76-1FDAFD9443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E9781703-24F9-4075-A1D2-D163B4FA052C}" type="slidenum">
              <a:rPr lang="en-US" altLang="en-US" sz="1200">
                <a:solidFill>
                  <a:srgbClr val="898989"/>
                </a:solidFill>
                <a:latin typeface="Calibri" panose="020F0502020204030204" pitchFamily="34" charset="0"/>
              </a:rPr>
              <a:pPr>
                <a:spcBef>
                  <a:spcPct val="0"/>
                </a:spcBef>
                <a:buFontTx/>
                <a:buNone/>
              </a:pPr>
              <a:t>12</a:t>
            </a:fld>
            <a:endParaRPr lang="en-US" altLang="en-US" sz="1200" dirty="0">
              <a:solidFill>
                <a:srgbClr val="898989"/>
              </a:solidFill>
              <a:latin typeface="Calibri" panose="020F0502020204030204" pitchFamily="34" charset="0"/>
            </a:endParaRPr>
          </a:p>
        </p:txBody>
      </p:sp>
    </p:spTree>
    <p:extLst>
      <p:ext uri="{BB962C8B-B14F-4D97-AF65-F5344CB8AC3E}">
        <p14:creationId xmlns:p14="http://schemas.microsoft.com/office/powerpoint/2010/main" val="1241699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sz="3200"/>
              <a:t>Key Elements in the Process for Final Approval, cont.</a:t>
            </a:r>
          </a:p>
        </p:txBody>
      </p:sp>
      <p:sp>
        <p:nvSpPr>
          <p:cNvPr id="49155" name="Content Placeholder 2"/>
          <p:cNvSpPr>
            <a:spLocks noGrp="1"/>
          </p:cNvSpPr>
          <p:nvPr>
            <p:ph idx="1"/>
          </p:nvPr>
        </p:nvSpPr>
        <p:spPr>
          <a:xfrm>
            <a:off x="685800" y="1828800"/>
            <a:ext cx="7772400" cy="4038600"/>
          </a:xfrm>
        </p:spPr>
        <p:txBody>
          <a:bodyPr/>
          <a:lstStyle/>
          <a:p>
            <a:r>
              <a:rPr lang="en-US" altLang="en-US"/>
              <a:t>Process for communicating with beneficiaries who are currently in settings that cannot or will not come into compliance by March 17, 2022;</a:t>
            </a:r>
          </a:p>
          <a:p>
            <a:endParaRPr lang="en-US" altLang="en-US"/>
          </a:p>
          <a:p>
            <a:r>
              <a:rPr lang="en-US" altLang="en-US"/>
              <a:t>Description of ongoing monitoring and quality assurance to ensure all settings remain in full compliance with the settings criteria;</a:t>
            </a:r>
          </a:p>
          <a:p>
            <a:endParaRPr lang="en-US" altLang="en-US"/>
          </a:p>
          <a:p>
            <a:r>
              <a:rPr lang="en-US" altLang="en-US"/>
              <a:t>Updated version of the STP is posted for minimum 30-day public comment period.</a:t>
            </a:r>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F446B51-75D2-449E-B824-05C4BC24B810}" type="slidenum">
              <a:rPr lang="en-US" altLang="en-US" sz="1200" smtClean="0">
                <a:solidFill>
                  <a:srgbClr val="898989"/>
                </a:solidFill>
                <a:latin typeface="Calibri" panose="020F0502020204030204" pitchFamily="34" charset="0"/>
              </a:rPr>
              <a:pPr>
                <a:spcBef>
                  <a:spcPct val="0"/>
                </a:spcBef>
                <a:buFontTx/>
                <a:buNone/>
              </a:pPr>
              <a:t>13</a:t>
            </a:fld>
            <a:endParaRPr lang="en-US" altLang="en-US" sz="1200">
              <a:solidFill>
                <a:srgbClr val="898989"/>
              </a:solidFill>
              <a:latin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Settings that are not Home and Community-Based</a:t>
            </a:r>
          </a:p>
        </p:txBody>
      </p:sp>
      <p:sp>
        <p:nvSpPr>
          <p:cNvPr id="3" name="Content Placeholder 2"/>
          <p:cNvSpPr>
            <a:spLocks noGrp="1"/>
          </p:cNvSpPr>
          <p:nvPr>
            <p:ph idx="1"/>
          </p:nvPr>
        </p:nvSpPr>
        <p:spPr/>
        <p:txBody>
          <a:bodyPr/>
          <a:lstStyle/>
          <a:p>
            <a:pPr marL="0" indent="0">
              <a:buNone/>
              <a:defRPr/>
            </a:pPr>
            <a:r>
              <a:rPr lang="en-US" dirty="0"/>
              <a:t>Settings that are not home and community-based </a:t>
            </a:r>
            <a:r>
              <a:rPr lang="en-US" dirty="0" smtClean="0"/>
              <a:t>include:</a:t>
            </a:r>
            <a:endParaRPr lang="en-US" dirty="0"/>
          </a:p>
          <a:p>
            <a:pPr>
              <a:defRPr/>
            </a:pPr>
            <a:r>
              <a:rPr lang="en-US" dirty="0"/>
              <a:t>A Nursing Facility;</a:t>
            </a:r>
          </a:p>
          <a:p>
            <a:pPr>
              <a:defRPr/>
            </a:pPr>
            <a:r>
              <a:rPr lang="en-US" dirty="0"/>
              <a:t>An Institution for Mental Diseases;</a:t>
            </a:r>
          </a:p>
          <a:p>
            <a:pPr>
              <a:defRPr/>
            </a:pPr>
            <a:r>
              <a:rPr lang="en-US" dirty="0"/>
              <a:t>An Intermediate Care Facility for Individuals with Intellectual Disabilities;</a:t>
            </a:r>
          </a:p>
          <a:p>
            <a:pPr>
              <a:defRPr/>
            </a:pPr>
            <a:r>
              <a:rPr lang="en-US" dirty="0"/>
              <a:t>A Hospital; or</a:t>
            </a:r>
          </a:p>
          <a:p>
            <a:pPr>
              <a:defRPr/>
            </a:pPr>
            <a:r>
              <a:rPr lang="en-US" dirty="0"/>
              <a:t>Any other locations that have qualities of an institutional setting, as determined by the Secretary.</a:t>
            </a:r>
          </a:p>
          <a:p>
            <a:endParaRPr lang="en-US" dirty="0"/>
          </a:p>
        </p:txBody>
      </p:sp>
      <p:sp>
        <p:nvSpPr>
          <p:cNvPr id="4" name="Slide Number Placeholder 3"/>
          <p:cNvSpPr>
            <a:spLocks noGrp="1"/>
          </p:cNvSpPr>
          <p:nvPr>
            <p:ph type="sldNum" sz="quarter" idx="12"/>
          </p:nvPr>
        </p:nvSpPr>
        <p:spPr/>
        <p:txBody>
          <a:bodyPr/>
          <a:lstStyle/>
          <a:p>
            <a:pPr>
              <a:defRPr/>
            </a:pPr>
            <a:fld id="{80E665BF-0F08-40B2-9EF0-ABEA19A4A739}" type="slidenum">
              <a:rPr lang="en-US" altLang="en-US" smtClean="0"/>
              <a:pPr>
                <a:defRPr/>
              </a:pPr>
              <a:t>14</a:t>
            </a:fld>
            <a:endParaRPr lang="en-US" altLang="en-US"/>
          </a:p>
        </p:txBody>
      </p:sp>
    </p:spTree>
    <p:extLst>
      <p:ext uri="{BB962C8B-B14F-4D97-AF65-F5344CB8AC3E}">
        <p14:creationId xmlns:p14="http://schemas.microsoft.com/office/powerpoint/2010/main" val="3696357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altLang="en-US" dirty="0"/>
              <a:t>Three Categories of Presumptively Institutional Settings</a:t>
            </a:r>
          </a:p>
        </p:txBody>
      </p:sp>
      <p:sp>
        <p:nvSpPr>
          <p:cNvPr id="3" name="Content Placeholder 2"/>
          <p:cNvSpPr>
            <a:spLocks noGrp="1"/>
          </p:cNvSpPr>
          <p:nvPr>
            <p:ph idx="1"/>
          </p:nvPr>
        </p:nvSpPr>
        <p:spPr>
          <a:xfrm>
            <a:off x="762000" y="1828800"/>
            <a:ext cx="7696200" cy="3886200"/>
          </a:xfrm>
        </p:spPr>
        <p:txBody>
          <a:bodyPr/>
          <a:lstStyle/>
          <a:p>
            <a:pPr marL="0" indent="0" algn="ctr">
              <a:buFont typeface="Arial" panose="020B0604020202020204" pitchFamily="34" charset="0"/>
              <a:buNone/>
              <a:defRPr/>
            </a:pPr>
            <a:r>
              <a:rPr lang="en-US" altLang="en-US" dirty="0"/>
              <a:t>Settings Presumed NOT to be Home and Community-Based:</a:t>
            </a:r>
          </a:p>
          <a:p>
            <a:pPr marL="0" indent="0">
              <a:buFont typeface="Arial" panose="020B0604020202020204" pitchFamily="34" charset="0"/>
              <a:buNone/>
              <a:defRPr/>
            </a:pPr>
            <a:endParaRPr lang="en-US" altLang="en-US" dirty="0"/>
          </a:p>
          <a:p>
            <a:pPr marL="0" indent="0">
              <a:buFont typeface="Arial" panose="020B0604020202020204" pitchFamily="34" charset="0"/>
              <a:buNone/>
              <a:defRPr/>
            </a:pPr>
            <a:r>
              <a:rPr lang="en-US" altLang="en-US" u="sng" dirty="0"/>
              <a:t>Category I:</a:t>
            </a:r>
            <a:r>
              <a:rPr lang="en-US" altLang="en-US" dirty="0"/>
              <a:t> Settings in a publicly or privately operated facility that provides inpatient institutional treatment.</a:t>
            </a:r>
          </a:p>
          <a:p>
            <a:pPr marL="0" indent="0">
              <a:buFont typeface="Arial" panose="020B0604020202020204" pitchFamily="34" charset="0"/>
              <a:buNone/>
              <a:defRPr/>
            </a:pPr>
            <a:r>
              <a:rPr lang="en-US" altLang="en-US" u="sng" dirty="0"/>
              <a:t>Category II: </a:t>
            </a:r>
            <a:r>
              <a:rPr lang="en-US" altLang="en-US" dirty="0"/>
              <a:t>Settings in a building on the grounds of, or adjacent to, a public institution.</a:t>
            </a:r>
          </a:p>
          <a:p>
            <a:pPr marL="0" indent="0">
              <a:buFont typeface="Arial" panose="020B0604020202020204" pitchFamily="34" charset="0"/>
              <a:buNone/>
              <a:defRPr/>
            </a:pPr>
            <a:r>
              <a:rPr lang="en-US" altLang="en-US" u="sng" dirty="0"/>
              <a:t>Category III</a:t>
            </a:r>
            <a:r>
              <a:rPr lang="en-US" altLang="en-US" dirty="0"/>
              <a:t>: Settings with the effect of isolating individuals receiving Medicaid HCBS from the broader community of individuals not receiving Medicaid HCBS.</a:t>
            </a:r>
          </a:p>
          <a:p>
            <a:pPr>
              <a:defRPr/>
            </a:pPr>
            <a:endParaRPr lang="en-US" dirty="0"/>
          </a:p>
        </p:txBody>
      </p:sp>
      <p:sp>
        <p:nvSpPr>
          <p:cNvPr id="634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8BDDD908-BE54-4DFF-AD66-211D5DC9DAD1}" type="slidenum">
              <a:rPr lang="en-US" altLang="en-US" sz="1200" smtClean="0">
                <a:solidFill>
                  <a:srgbClr val="898989"/>
                </a:solidFill>
                <a:latin typeface="Calibri" panose="020F0502020204030204" pitchFamily="34" charset="0"/>
              </a:rPr>
              <a:pPr>
                <a:spcBef>
                  <a:spcPct val="0"/>
                </a:spcBef>
                <a:buFontTx/>
                <a:buNone/>
              </a:pPr>
              <a:t>15</a:t>
            </a:fld>
            <a:endParaRPr lang="en-US" altLang="en-US" sz="1200">
              <a:solidFill>
                <a:srgbClr val="898989"/>
              </a:solidFill>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Key Themes</a:t>
            </a:r>
          </a:p>
        </p:txBody>
      </p:sp>
      <p:sp>
        <p:nvSpPr>
          <p:cNvPr id="26627" name="Content Placeholder 2"/>
          <p:cNvSpPr>
            <a:spLocks noGrp="1"/>
          </p:cNvSpPr>
          <p:nvPr>
            <p:ph idx="1"/>
          </p:nvPr>
        </p:nvSpPr>
        <p:spPr/>
        <p:txBody>
          <a:bodyPr/>
          <a:lstStyle/>
          <a:p>
            <a:r>
              <a:rPr lang="en-US" altLang="en-US" dirty="0"/>
              <a:t>The regulation is intended to serve as a catalyst for widespread stakeholder engagement on ways to improve how individuals experience daily life.</a:t>
            </a:r>
          </a:p>
          <a:p>
            <a:r>
              <a:rPr lang="en-US" altLang="en-US" dirty="0"/>
              <a:t>The rule is not intended to target particular industries or provider types</a:t>
            </a:r>
          </a:p>
          <a:p>
            <a:r>
              <a:rPr lang="en-US" altLang="en-US" dirty="0"/>
              <a:t>Federal financial participation (FFP) is available for the duration of the transition period</a:t>
            </a:r>
          </a:p>
          <a:p>
            <a:r>
              <a:rPr lang="en-US" altLang="en-US" dirty="0"/>
              <a:t>The rule provides support for states and stakeholders making transitions to more inclusive operations</a:t>
            </a:r>
          </a:p>
          <a:p>
            <a:r>
              <a:rPr lang="en-US" altLang="en-US" dirty="0"/>
              <a:t>The rule is designed to enhance choice</a:t>
            </a:r>
          </a:p>
        </p:txBody>
      </p:sp>
      <p:sp>
        <p:nvSpPr>
          <p:cNvPr id="266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5C944EB1-7F76-41D5-9FEB-1A02578604C0}" type="slidenum">
              <a:rPr lang="en-US" altLang="en-US" sz="1200" smtClean="0">
                <a:solidFill>
                  <a:srgbClr val="898989"/>
                </a:solidFill>
                <a:latin typeface="Calibri" panose="020F0502020204030204" pitchFamily="34" charset="0"/>
              </a:rPr>
              <a:pPr>
                <a:spcBef>
                  <a:spcPct val="0"/>
                </a:spcBef>
                <a:buFontTx/>
                <a:buNone/>
              </a:pPr>
              <a:t>16</a:t>
            </a:fld>
            <a:endParaRPr lang="en-US" altLang="en-US" sz="1200">
              <a:solidFill>
                <a:srgbClr val="898989"/>
              </a:solidFill>
              <a:latin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p:txBody>
          <a:bodyPr/>
          <a:lstStyle/>
          <a:p>
            <a:r>
              <a:rPr lang="en-US" altLang="en-US" sz="3200"/>
              <a:t>Resources</a:t>
            </a:r>
          </a:p>
        </p:txBody>
      </p:sp>
      <p:sp>
        <p:nvSpPr>
          <p:cNvPr id="3" name="Content Placeholder 2">
            <a:extLst/>
          </p:cNvPr>
          <p:cNvSpPr>
            <a:spLocks noGrp="1"/>
          </p:cNvSpPr>
          <p:nvPr>
            <p:ph idx="1"/>
          </p:nvPr>
        </p:nvSpPr>
        <p:spPr/>
        <p:txBody>
          <a:bodyPr/>
          <a:lstStyle/>
          <a:p>
            <a:pPr marL="0" indent="0">
              <a:buFont typeface="Arial" panose="020B0604020202020204" pitchFamily="34" charset="0"/>
              <a:buNone/>
              <a:defRPr/>
            </a:pPr>
            <a:r>
              <a:rPr lang="en-US" b="1" dirty="0"/>
              <a:t>Central Office Contact—Division of Long Term Services and Supports:</a:t>
            </a:r>
          </a:p>
          <a:p>
            <a:pPr marL="0" indent="0">
              <a:buNone/>
              <a:defRPr/>
            </a:pPr>
            <a:r>
              <a:rPr lang="en-US" b="1" dirty="0">
                <a:hlinkClick r:id="rId3"/>
              </a:rPr>
              <a:t>hcbs@cms.hhs.gov</a:t>
            </a:r>
            <a:endParaRPr lang="en-US" b="1" dirty="0"/>
          </a:p>
          <a:p>
            <a:pPr marL="0" indent="0">
              <a:buFont typeface="Arial" panose="020B0604020202020204" pitchFamily="34" charset="0"/>
              <a:buNone/>
              <a:defRPr/>
            </a:pPr>
            <a:endParaRPr lang="en-US" b="1" dirty="0"/>
          </a:p>
          <a:p>
            <a:pPr marL="0" indent="0">
              <a:buFont typeface="Arial" panose="020B0604020202020204" pitchFamily="34" charset="0"/>
              <a:buNone/>
              <a:defRPr/>
            </a:pPr>
            <a:r>
              <a:rPr lang="en-US" b="1" dirty="0"/>
              <a:t>HCBS Settings Technical Assistance:</a:t>
            </a:r>
          </a:p>
          <a:p>
            <a:pPr marL="0" indent="0">
              <a:buFont typeface="Arial" panose="020B0604020202020204" pitchFamily="34" charset="0"/>
              <a:buNone/>
              <a:defRPr/>
            </a:pPr>
            <a:r>
              <a:rPr lang="en-US" dirty="0">
                <a:hlinkClick r:id="rId4" tooltip="HCBS Settings Technical Assistance Website"/>
              </a:rPr>
              <a:t>https://www.medicaid.gov/medicaid/hcbs/technical-assistance/index.html#Settings</a:t>
            </a:r>
            <a:endParaRPr lang="en-US" dirty="0"/>
          </a:p>
          <a:p>
            <a:pPr marL="0" indent="0">
              <a:buFont typeface="Arial" panose="020B0604020202020204" pitchFamily="34" charset="0"/>
              <a:buNone/>
              <a:defRPr/>
            </a:pPr>
            <a:endParaRPr lang="en-US" dirty="0"/>
          </a:p>
          <a:p>
            <a:pPr marL="0" indent="0">
              <a:buFont typeface="Arial" panose="020B0604020202020204" pitchFamily="34" charset="0"/>
              <a:buNone/>
              <a:defRPr/>
            </a:pPr>
            <a:endParaRPr lang="en-US" dirty="0"/>
          </a:p>
        </p:txBody>
      </p:sp>
      <p:sp>
        <p:nvSpPr>
          <p:cNvPr id="983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6F7C699-275E-46A4-B753-585A9A45E341}" type="slidenum">
              <a:rPr lang="en-US" altLang="en-US" sz="1200" smtClean="0">
                <a:solidFill>
                  <a:srgbClr val="898989"/>
                </a:solidFill>
                <a:latin typeface="Calibri" panose="020F0502020204030204" pitchFamily="34" charset="0"/>
              </a:rPr>
              <a:pPr>
                <a:spcBef>
                  <a:spcPct val="0"/>
                </a:spcBef>
                <a:buFontTx/>
                <a:buNone/>
              </a:pPr>
              <a:t>17</a:t>
            </a:fld>
            <a:endParaRPr lang="en-US" altLang="en-US" sz="1200">
              <a:solidFill>
                <a:srgbClr val="898989"/>
              </a:solidFill>
              <a:latin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p:txBody>
          <a:bodyPr/>
          <a:lstStyle/>
          <a:p>
            <a:r>
              <a:rPr lang="en-US" altLang="en-US" sz="3200"/>
              <a:t>Resources, cont. </a:t>
            </a:r>
          </a:p>
        </p:txBody>
      </p:sp>
      <p:sp>
        <p:nvSpPr>
          <p:cNvPr id="100355" name="Content Placeholder 2"/>
          <p:cNvSpPr>
            <a:spLocks noGrp="1"/>
          </p:cNvSpPr>
          <p:nvPr>
            <p:ph idx="1"/>
          </p:nvPr>
        </p:nvSpPr>
        <p:spPr>
          <a:xfrm>
            <a:off x="381000" y="1600200"/>
            <a:ext cx="8534400" cy="4343400"/>
          </a:xfrm>
        </p:spPr>
        <p:txBody>
          <a:bodyPr/>
          <a:lstStyle/>
          <a:p>
            <a:pPr marL="0" indent="0">
              <a:buFont typeface="Arial" panose="020B0604020202020204" pitchFamily="34" charset="0"/>
              <a:buNone/>
            </a:pPr>
            <a:r>
              <a:rPr lang="en-US" altLang="en-US" u="sng" dirty="0"/>
              <a:t>HCBS Training and Resources on Medicaid.gov:</a:t>
            </a:r>
          </a:p>
          <a:p>
            <a:pPr marL="0" indent="0">
              <a:buFont typeface="Arial" panose="020B0604020202020204" pitchFamily="34" charset="0"/>
              <a:buNone/>
            </a:pPr>
            <a:r>
              <a:rPr lang="en-US" altLang="en-US" b="1" dirty="0"/>
              <a:t>Home &amp; Community Based Settings Requirements Compliance Toolkit</a:t>
            </a:r>
          </a:p>
          <a:p>
            <a:pPr marL="0" indent="0">
              <a:buFont typeface="Arial" panose="020B0604020202020204" pitchFamily="34" charset="0"/>
              <a:buNone/>
            </a:pPr>
            <a:r>
              <a:rPr lang="en-US" altLang="en-US" dirty="0">
                <a:hlinkClick r:id="rId3" tooltip="Home &amp; Community Based Settings Requirements Compliance Toolkit resource"/>
              </a:rPr>
              <a:t>https://www.medicaid.gov/medicaid/hcbs/guidance/settings/index.html</a:t>
            </a:r>
            <a:endParaRPr lang="en-US" altLang="en-US" dirty="0"/>
          </a:p>
          <a:p>
            <a:pPr marL="0" indent="0">
              <a:buFont typeface="Arial" panose="020B0604020202020204" pitchFamily="34" charset="0"/>
              <a:buNone/>
            </a:pPr>
            <a:r>
              <a:rPr lang="en-US" altLang="en-US" b="1" dirty="0"/>
              <a:t>Home &amp; Community Based Services Training Series</a:t>
            </a:r>
          </a:p>
          <a:p>
            <a:pPr marL="0" indent="0">
              <a:buFont typeface="Arial" panose="020B0604020202020204" pitchFamily="34" charset="0"/>
              <a:buNone/>
            </a:pPr>
            <a:r>
              <a:rPr lang="en-US" altLang="en-US" dirty="0">
                <a:hlinkClick r:id="rId4" tooltip="Home &amp; Community Based Services Training Series website"/>
              </a:rPr>
              <a:t>https://www.medicaid.gov/medicaid/hcbs/training/index.html</a:t>
            </a:r>
            <a:endParaRPr lang="en-US" altLang="en-US" dirty="0"/>
          </a:p>
          <a:p>
            <a:pPr marL="0" indent="0">
              <a:buFont typeface="Arial" panose="020B0604020202020204" pitchFamily="34" charset="0"/>
              <a:buNone/>
            </a:pPr>
            <a:r>
              <a:rPr lang="en-US" altLang="en-US" b="1" dirty="0"/>
              <a:t>Statewide Transition Plans</a:t>
            </a:r>
            <a:endParaRPr lang="en-US" altLang="en-US" dirty="0">
              <a:hlinkClick r:id="rId5" tooltip="Statewide Transition Plans resource"/>
            </a:endParaRPr>
          </a:p>
          <a:p>
            <a:pPr marL="0" indent="0">
              <a:buFont typeface="Arial" panose="020B0604020202020204" pitchFamily="34" charset="0"/>
              <a:buNone/>
            </a:pPr>
            <a:r>
              <a:rPr lang="en-US" altLang="en-US" dirty="0">
                <a:hlinkClick r:id="rId5" tooltip="Statewide Transition Plans resource"/>
              </a:rPr>
              <a:t>https://www.medicaid.gov/medicaid/hcbs/transition-plan/index.html</a:t>
            </a:r>
            <a:endParaRPr lang="en-US" altLang="en-US" dirty="0"/>
          </a:p>
        </p:txBody>
      </p:sp>
      <p:sp>
        <p:nvSpPr>
          <p:cNvPr id="1003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5F8E9F68-47DA-484C-A33F-704008D55B99}" type="slidenum">
              <a:rPr lang="en-US" altLang="en-US" sz="1200" smtClean="0">
                <a:solidFill>
                  <a:srgbClr val="898989"/>
                </a:solidFill>
                <a:latin typeface="Calibri" panose="020F0502020204030204" pitchFamily="34" charset="0"/>
              </a:rPr>
              <a:pPr>
                <a:spcBef>
                  <a:spcPct val="0"/>
                </a:spcBef>
                <a:buFontTx/>
                <a:buNone/>
              </a:pPr>
              <a:t>18</a:t>
            </a:fld>
            <a:endParaRPr lang="en-US" altLang="en-US" sz="1200">
              <a:solidFill>
                <a:srgbClr val="898989"/>
              </a:solidFill>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2014 HCBS Final Rule</a:t>
            </a:r>
          </a:p>
        </p:txBody>
      </p:sp>
      <p:sp>
        <p:nvSpPr>
          <p:cNvPr id="24579" name="Content Placeholder 2"/>
          <p:cNvSpPr>
            <a:spLocks noGrp="1"/>
          </p:cNvSpPr>
          <p:nvPr>
            <p:ph idx="1"/>
          </p:nvPr>
        </p:nvSpPr>
        <p:spPr>
          <a:xfrm>
            <a:off x="685800" y="1828800"/>
            <a:ext cx="7772400" cy="4640263"/>
          </a:xfrm>
        </p:spPr>
        <p:txBody>
          <a:bodyPr/>
          <a:lstStyle/>
          <a:p>
            <a:r>
              <a:rPr lang="en-US" altLang="en-US" sz="1900" dirty="0"/>
              <a:t>Published January 2014 – Effective March 17, 2014</a:t>
            </a:r>
          </a:p>
          <a:p>
            <a:r>
              <a:rPr lang="en-US" altLang="en-US" sz="1900" dirty="0"/>
              <a:t>Addressed CMS Requirements across HCBS provided through:</a:t>
            </a:r>
          </a:p>
          <a:p>
            <a:pPr lvl="1"/>
            <a:r>
              <a:rPr lang="en-US" altLang="en-US" sz="1900" dirty="0"/>
              <a:t>1915(c) waivers, 1915(i) state plan, 1915(k) Community First Choice, </a:t>
            </a:r>
            <a:r>
              <a:rPr lang="en-US" altLang="en-US" sz="1900" dirty="0" smtClean="0"/>
              <a:t>and 1115 </a:t>
            </a:r>
            <a:r>
              <a:rPr lang="en-US" altLang="en-US" sz="1900" dirty="0"/>
              <a:t>Demonstration Waivers</a:t>
            </a:r>
          </a:p>
          <a:p>
            <a:r>
              <a:rPr lang="en-US" altLang="en-US" sz="1900" dirty="0"/>
              <a:t>Some requirements were effective immediately, others were given a transition period in order to allow states sufficient time to come into compliance.</a:t>
            </a:r>
          </a:p>
          <a:p>
            <a:r>
              <a:rPr lang="en-US" altLang="en-US" sz="1900" dirty="0"/>
              <a:t>Guidance issued in May 2017 extended the transition period for settings in existence as of the effective date of the final regulation from March 2019 to March 17, 2022.  Extension of the transition period recognized the significant reform efforts underway and is intended to help states ensure compliance activities are collaborative, transparent and timely</a:t>
            </a:r>
            <a:r>
              <a:rPr lang="en-US" altLang="en-US" sz="1900" dirty="0" smtClean="0"/>
              <a:t>.</a:t>
            </a:r>
            <a:endParaRPr lang="en-US" altLang="en-US" sz="1900" dirty="0"/>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33C9CC5-839B-407E-AA2D-75AEB38F364D}" type="slidenum">
              <a:rPr lang="en-US" altLang="en-US" sz="1200" smtClean="0">
                <a:solidFill>
                  <a:srgbClr val="898989"/>
                </a:solidFill>
                <a:latin typeface="Calibri" panose="020F0502020204030204" pitchFamily="34" charset="0"/>
              </a:rPr>
              <a:pPr>
                <a:spcBef>
                  <a:spcPct val="0"/>
                </a:spcBef>
                <a:buFontTx/>
                <a:buNone/>
              </a:pPr>
              <a:t>2</a:t>
            </a:fld>
            <a:endParaRPr lang="en-US" altLang="en-US" sz="1200">
              <a:solidFill>
                <a:srgbClr val="898989"/>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a:xfrm>
            <a:off x="228600" y="228600"/>
            <a:ext cx="8686800" cy="1143000"/>
          </a:xfrm>
        </p:spPr>
        <p:txBody>
          <a:bodyPr/>
          <a:lstStyle/>
          <a:p>
            <a:r>
              <a:rPr lang="en-US" altLang="en-US" sz="3200"/>
              <a:t>Home and Community-Based Settings</a:t>
            </a:r>
            <a:r>
              <a:rPr lang="en-US" altLang="en-US"/>
              <a:t> </a:t>
            </a:r>
            <a:r>
              <a:rPr lang="en-US" altLang="en-US" sz="3200"/>
              <a:t>Criteria</a:t>
            </a:r>
          </a:p>
        </p:txBody>
      </p:sp>
      <p:sp>
        <p:nvSpPr>
          <p:cNvPr id="2" name="Rectangle 1"/>
          <p:cNvSpPr/>
          <p:nvPr/>
        </p:nvSpPr>
        <p:spPr>
          <a:xfrm>
            <a:off x="1489075" y="1799431"/>
            <a:ext cx="2778125" cy="1858168"/>
          </a:xfrm>
          <a:prstGeom prst="rect">
            <a:avLst/>
          </a:prstGeom>
          <a:solidFill>
            <a:schemeClr val="tx1"/>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dirty="0"/>
              <a:t>Is integrated in and supports access to the greater community</a:t>
            </a:r>
          </a:p>
        </p:txBody>
      </p:sp>
      <p:sp>
        <p:nvSpPr>
          <p:cNvPr id="4" name="Rectangle 3"/>
          <p:cNvSpPr/>
          <p:nvPr/>
        </p:nvSpPr>
        <p:spPr>
          <a:xfrm>
            <a:off x="4953000" y="1799431"/>
            <a:ext cx="3048000" cy="1797050"/>
          </a:xfrm>
          <a:prstGeom prst="rect">
            <a:avLst/>
          </a:prstGeom>
          <a:solidFill>
            <a:schemeClr val="accent6">
              <a:lumMod val="7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accent3">
                    <a:lumMod val="20000"/>
                    <a:lumOff val="80000"/>
                  </a:schemeClr>
                </a:solidFill>
              </a:rPr>
              <a:t>Provides opportunities to seek employment and work in competitive integrated settings, engage in community life and control  personal resources</a:t>
            </a:r>
          </a:p>
        </p:txBody>
      </p:sp>
      <p:sp>
        <p:nvSpPr>
          <p:cNvPr id="5" name="Rectangle 4"/>
          <p:cNvSpPr/>
          <p:nvPr/>
        </p:nvSpPr>
        <p:spPr>
          <a:xfrm>
            <a:off x="1506536" y="3836988"/>
            <a:ext cx="2760663" cy="1878012"/>
          </a:xfrm>
          <a:prstGeom prst="rect">
            <a:avLst/>
          </a:prstGeom>
          <a:solidFill>
            <a:schemeClr val="accent2">
              <a:lumMod val="50000"/>
            </a:schemeClr>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t>Ensures the individual receives services in the community to the same degree of access as individuals not receiving Medicaid HCBS</a:t>
            </a:r>
          </a:p>
        </p:txBody>
      </p:sp>
      <p:sp>
        <p:nvSpPr>
          <p:cNvPr id="6" name="Rectangle 5"/>
          <p:cNvSpPr/>
          <p:nvPr/>
        </p:nvSpPr>
        <p:spPr>
          <a:xfrm>
            <a:off x="4953000" y="3836988"/>
            <a:ext cx="3071813" cy="1878012"/>
          </a:xfrm>
          <a:prstGeom prst="rect">
            <a:avLst/>
          </a:prstGeom>
          <a:solidFill>
            <a:schemeClr val="bg2">
              <a:lumMod val="25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Is selected by the individual from among setting options including non-disability specific settings and an option for a private unit in a residential setting</a:t>
            </a:r>
          </a:p>
        </p:txBody>
      </p:sp>
      <p:sp>
        <p:nvSpPr>
          <p:cNvPr id="2867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F5F34E39-39F4-4652-B5DA-3426FD14C155}" type="slidenum">
              <a:rPr lang="en-US" altLang="en-US" sz="1200" smtClean="0">
                <a:solidFill>
                  <a:srgbClr val="898989"/>
                </a:solidFill>
                <a:latin typeface="Calibri" panose="020F0502020204030204" pitchFamily="34" charset="0"/>
              </a:rPr>
              <a:pPr>
                <a:spcBef>
                  <a:spcPct val="0"/>
                </a:spcBef>
                <a:buFontTx/>
                <a:buNone/>
              </a:pPr>
              <a:t>3</a:t>
            </a:fld>
            <a:endParaRPr lang="en-US" altLang="en-US" sz="1200">
              <a:solidFill>
                <a:srgbClr val="898989"/>
              </a:solidFill>
              <a:latin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4"/>
          <p:cNvSpPr>
            <a:spLocks noGrp="1"/>
          </p:cNvSpPr>
          <p:nvPr>
            <p:ph type="title"/>
          </p:nvPr>
        </p:nvSpPr>
        <p:spPr/>
        <p:txBody>
          <a:bodyPr/>
          <a:lstStyle/>
          <a:p>
            <a:r>
              <a:rPr lang="en-US" altLang="en-US" sz="3200"/>
              <a:t>Home and Community-Based Settings</a:t>
            </a:r>
            <a:r>
              <a:rPr lang="en-US" altLang="en-US"/>
              <a:t> </a:t>
            </a:r>
            <a:r>
              <a:rPr lang="en-US" altLang="en-US" sz="3200"/>
              <a:t>Criteria (cont.)</a:t>
            </a:r>
          </a:p>
        </p:txBody>
      </p:sp>
      <p:sp>
        <p:nvSpPr>
          <p:cNvPr id="2" name="Rectangle 1"/>
          <p:cNvSpPr/>
          <p:nvPr/>
        </p:nvSpPr>
        <p:spPr>
          <a:xfrm>
            <a:off x="533400" y="1752600"/>
            <a:ext cx="2209800" cy="1798638"/>
          </a:xfrm>
          <a:prstGeom prst="rect">
            <a:avLst/>
          </a:prstGeom>
          <a:solidFill>
            <a:schemeClr val="tx1"/>
          </a:solidFill>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dirty="0"/>
              <a:t>The setting options are identified and documented in the person-centered service plan</a:t>
            </a:r>
          </a:p>
        </p:txBody>
      </p:sp>
      <p:sp>
        <p:nvSpPr>
          <p:cNvPr id="4" name="Rectangle 3"/>
          <p:cNvSpPr/>
          <p:nvPr/>
        </p:nvSpPr>
        <p:spPr>
          <a:xfrm>
            <a:off x="2955925" y="1752600"/>
            <a:ext cx="3048000" cy="1828800"/>
          </a:xfrm>
          <a:prstGeom prst="rect">
            <a:avLst/>
          </a:prstGeom>
          <a:solidFill>
            <a:schemeClr val="accent2">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solidFill>
                  <a:schemeClr val="accent3">
                    <a:lumMod val="20000"/>
                    <a:lumOff val="80000"/>
                  </a:schemeClr>
                </a:solidFill>
              </a:rPr>
              <a:t>The setting options are based on the individual’s needs, preferences, and, for residential settings, resources available for room and board</a:t>
            </a:r>
          </a:p>
        </p:txBody>
      </p:sp>
      <p:sp>
        <p:nvSpPr>
          <p:cNvPr id="5" name="Rectangle 4"/>
          <p:cNvSpPr/>
          <p:nvPr/>
        </p:nvSpPr>
        <p:spPr>
          <a:xfrm>
            <a:off x="6172200" y="1752600"/>
            <a:ext cx="2743200" cy="1798638"/>
          </a:xfrm>
          <a:prstGeom prst="rect">
            <a:avLst/>
          </a:prstGeom>
          <a:solidFill>
            <a:schemeClr val="bg2">
              <a:lumMod val="25000"/>
            </a:schemeClr>
          </a:solidFill>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dirty="0"/>
              <a:t>Ensures an individual’s rights of privacy, dignity, respect and freedom from coercion and restraint</a:t>
            </a:r>
          </a:p>
        </p:txBody>
      </p:sp>
      <p:sp>
        <p:nvSpPr>
          <p:cNvPr id="8" name="Rectangle 7"/>
          <p:cNvSpPr/>
          <p:nvPr/>
        </p:nvSpPr>
        <p:spPr>
          <a:xfrm>
            <a:off x="1630363" y="3962400"/>
            <a:ext cx="2225675" cy="1908175"/>
          </a:xfrm>
          <a:prstGeom prst="rect">
            <a:avLst/>
          </a:prstGeom>
          <a:solidFill>
            <a:schemeClr val="accent5">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Optimizes individual initiative, autonomy, and independence in making life choices</a:t>
            </a:r>
          </a:p>
        </p:txBody>
      </p:sp>
      <p:sp>
        <p:nvSpPr>
          <p:cNvPr id="9" name="Rectangle 8"/>
          <p:cNvSpPr/>
          <p:nvPr/>
        </p:nvSpPr>
        <p:spPr>
          <a:xfrm>
            <a:off x="4800600" y="3978275"/>
            <a:ext cx="2065338" cy="1908175"/>
          </a:xfrm>
          <a:prstGeom prst="rect">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dirty="0"/>
              <a:t>Facilitates individual choice regarding services and supports and who provides them</a:t>
            </a:r>
          </a:p>
        </p:txBody>
      </p:sp>
      <p:sp>
        <p:nvSpPr>
          <p:cNvPr id="307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CC0AB0D4-0DB3-467C-9060-83FA20D84A18}" type="slidenum">
              <a:rPr lang="en-US" altLang="en-US" sz="1200" smtClean="0">
                <a:solidFill>
                  <a:srgbClr val="898989"/>
                </a:solidFill>
                <a:latin typeface="Calibri" panose="020F0502020204030204" pitchFamily="34" charset="0"/>
              </a:rPr>
              <a:pPr>
                <a:spcBef>
                  <a:spcPct val="0"/>
                </a:spcBef>
                <a:buFontTx/>
                <a:buNone/>
              </a:pPr>
              <a:t>4</a:t>
            </a:fld>
            <a:endParaRPr lang="en-US" altLang="en-US" sz="1200">
              <a:solidFill>
                <a:srgbClr val="898989"/>
              </a:solidFill>
              <a:latin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z="3200"/>
              <a:t>Provider-Owned or Controlled Settings: Additional Criteria (1 of 4)</a:t>
            </a:r>
            <a:endParaRPr lang="en-US" altLang="en-US" sz="3200" u="sng"/>
          </a:p>
        </p:txBody>
      </p:sp>
      <p:sp>
        <p:nvSpPr>
          <p:cNvPr id="3" name="Content Placeholder 2"/>
          <p:cNvSpPr>
            <a:spLocks noGrp="1"/>
          </p:cNvSpPr>
          <p:nvPr>
            <p:ph idx="1"/>
          </p:nvPr>
        </p:nvSpPr>
        <p:spPr/>
        <p:txBody>
          <a:bodyPr/>
          <a:lstStyle/>
          <a:p>
            <a:pPr>
              <a:defRPr/>
            </a:pPr>
            <a:r>
              <a:rPr lang="en-US" dirty="0"/>
              <a:t>Unit/dwelling is a specific physical space owned, rented, or occupied under legally enforceable agreement</a:t>
            </a:r>
          </a:p>
          <a:p>
            <a:pPr>
              <a:defRPr/>
            </a:pPr>
            <a:r>
              <a:rPr lang="en-US" dirty="0"/>
              <a:t>Same responsibilities/protections from eviction as all tenants under landlord tenant law of state, county, city or other designated entity</a:t>
            </a:r>
          </a:p>
          <a:p>
            <a:pPr>
              <a:defRPr/>
            </a:pPr>
            <a:r>
              <a:rPr lang="en-US" dirty="0"/>
              <a:t>If tenant laws do not apply, state ensures lease, residency agreement or other written agreement is in place, providing protections to address eviction processes and appeals comparable to those provided under the jurisdiction’s landlord tenant law</a:t>
            </a:r>
          </a:p>
          <a:p>
            <a:pPr marL="0" indent="0">
              <a:buFont typeface="Arial" panose="020B0604020202020204" pitchFamily="34" charset="0"/>
              <a:buNone/>
              <a:defRPr/>
            </a:pPr>
            <a:endParaRPr lang="en-US" b="1" u="sng" dirty="0"/>
          </a:p>
          <a:p>
            <a:pPr>
              <a:defRPr/>
            </a:pPr>
            <a:endParaRPr lang="en-US" b="1" u="sng" dirty="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BD993CA3-08AD-4B32-A3E6-0CF08CA5B01C}" type="slidenum">
              <a:rPr lang="en-US" altLang="en-US" sz="1200" smtClean="0">
                <a:solidFill>
                  <a:srgbClr val="898989"/>
                </a:solidFill>
                <a:latin typeface="Calibri" panose="020F0502020204030204" pitchFamily="34" charset="0"/>
              </a:rPr>
              <a:pPr>
                <a:spcBef>
                  <a:spcPct val="0"/>
                </a:spcBef>
                <a:buFontTx/>
                <a:buNone/>
              </a:pPr>
              <a:t>5</a:t>
            </a:fld>
            <a:endParaRPr lang="en-US" altLang="en-US" sz="1200">
              <a:solidFill>
                <a:srgbClr val="898989"/>
              </a:solidFill>
              <a:latin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z="3200"/>
              <a:t>Provider-Owned or Controlled Settings: Additional Criteria (2 of 4)</a:t>
            </a:r>
          </a:p>
        </p:txBody>
      </p:sp>
      <p:sp>
        <p:nvSpPr>
          <p:cNvPr id="22531" name="Content Placeholder 2"/>
          <p:cNvSpPr>
            <a:spLocks noGrp="1"/>
          </p:cNvSpPr>
          <p:nvPr>
            <p:ph idx="1"/>
          </p:nvPr>
        </p:nvSpPr>
        <p:spPr>
          <a:xfrm>
            <a:off x="304800" y="1752600"/>
            <a:ext cx="8458200" cy="3886200"/>
          </a:xfrm>
        </p:spPr>
        <p:txBody>
          <a:bodyPr/>
          <a:lstStyle/>
          <a:p>
            <a:pPr>
              <a:defRPr/>
            </a:pPr>
            <a:r>
              <a:rPr lang="en-US" altLang="en-US" dirty="0"/>
              <a:t>Each individual has privacy in their sleeping or living unit</a:t>
            </a:r>
          </a:p>
          <a:p>
            <a:pPr>
              <a:defRPr/>
            </a:pPr>
            <a:r>
              <a:rPr lang="en-US" altLang="en-US" dirty="0"/>
              <a:t>Units have entrance doors lockable by the individual, with only appropriate staff having keys to doors as needed</a:t>
            </a:r>
          </a:p>
          <a:p>
            <a:pPr>
              <a:defRPr/>
            </a:pPr>
            <a:r>
              <a:rPr lang="en-US" altLang="en-US" dirty="0"/>
              <a:t>Individuals sharing units have a choice of roommates</a:t>
            </a:r>
          </a:p>
          <a:p>
            <a:pPr>
              <a:defRPr/>
            </a:pPr>
            <a:r>
              <a:rPr lang="en-US" altLang="en-US" dirty="0"/>
              <a:t>Individuals have the freedom to furnish and decorate their sleeping or living units within the lease or other agreement</a:t>
            </a:r>
          </a:p>
          <a:p>
            <a:pPr>
              <a:defRPr/>
            </a:pPr>
            <a:r>
              <a:rPr lang="en-US" altLang="en-US" dirty="0"/>
              <a:t>Individuals have freedom and support to control their schedules and activities and have access to food any time</a:t>
            </a:r>
          </a:p>
          <a:p>
            <a:pPr>
              <a:defRPr/>
            </a:pPr>
            <a:r>
              <a:rPr lang="en-US" altLang="en-US" dirty="0"/>
              <a:t>Individuals may have visitors of their choosing at any time</a:t>
            </a:r>
          </a:p>
          <a:p>
            <a:pPr>
              <a:defRPr/>
            </a:pPr>
            <a:r>
              <a:rPr lang="en-US" altLang="en-US" dirty="0"/>
              <a:t>Setting is physically accessible to the individual</a:t>
            </a:r>
          </a:p>
          <a:p>
            <a:pPr marL="0" indent="0">
              <a:buFont typeface="Arial" panose="020B0604020202020204" pitchFamily="34" charset="0"/>
              <a:buNone/>
              <a:defRPr/>
            </a:pPr>
            <a:endParaRPr lang="en-US" altLang="en-US" dirty="0"/>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6C6B0133-841C-431F-8836-9C684A1D7CCA}" type="slidenum">
              <a:rPr lang="en-US" altLang="en-US" sz="1200" smtClean="0">
                <a:solidFill>
                  <a:srgbClr val="898989"/>
                </a:solidFill>
                <a:latin typeface="Calibri" panose="020F0502020204030204" pitchFamily="34" charset="0"/>
              </a:rPr>
              <a:pPr>
                <a:spcBef>
                  <a:spcPct val="0"/>
                </a:spcBef>
                <a:buFontTx/>
                <a:buNone/>
              </a:pPr>
              <a:t>6</a:t>
            </a:fld>
            <a:endParaRPr lang="en-US" altLang="en-US" sz="1200">
              <a:solidFill>
                <a:srgbClr val="898989"/>
              </a:solidFill>
              <a:latin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sz="3200"/>
              <a:t>Provider-Owned or Controlled Settings: Additional Criteria (3 of 4)</a:t>
            </a:r>
          </a:p>
        </p:txBody>
      </p:sp>
      <p:sp>
        <p:nvSpPr>
          <p:cNvPr id="3" name="Content Placeholder 2"/>
          <p:cNvSpPr>
            <a:spLocks noGrp="1"/>
          </p:cNvSpPr>
          <p:nvPr>
            <p:ph idx="1"/>
          </p:nvPr>
        </p:nvSpPr>
        <p:spPr/>
        <p:txBody>
          <a:bodyPr/>
          <a:lstStyle/>
          <a:p>
            <a:pPr marL="0" indent="0" algn="ctr">
              <a:buFont typeface="Arial" panose="020B0604020202020204" pitchFamily="34" charset="0"/>
              <a:buNone/>
              <a:defRPr/>
            </a:pPr>
            <a:r>
              <a:rPr lang="en-US" sz="2800" b="1" u="sng" dirty="0"/>
              <a:t>Modifications of the additional criteria must be:</a:t>
            </a:r>
          </a:p>
          <a:p>
            <a:pPr marL="0" indent="0" algn="ctr">
              <a:buFont typeface="Arial" panose="020B0604020202020204" pitchFamily="34" charset="0"/>
              <a:buNone/>
              <a:defRPr/>
            </a:pPr>
            <a:endParaRPr lang="en-US" sz="2800" dirty="0"/>
          </a:p>
          <a:p>
            <a:pPr>
              <a:defRPr/>
            </a:pPr>
            <a:r>
              <a:rPr lang="en-US" sz="2800" dirty="0"/>
              <a:t>Supported by specific assessed need</a:t>
            </a:r>
          </a:p>
          <a:p>
            <a:pPr>
              <a:defRPr/>
            </a:pPr>
            <a:r>
              <a:rPr lang="en-US" sz="2800" dirty="0"/>
              <a:t>Justified in the person-centered service plan</a:t>
            </a:r>
          </a:p>
          <a:p>
            <a:pPr>
              <a:defRPr/>
            </a:pPr>
            <a:r>
              <a:rPr lang="en-US" sz="2800" dirty="0"/>
              <a:t>Documented in the person-centered service plan</a:t>
            </a:r>
          </a:p>
        </p:txBody>
      </p:sp>
      <p:sp>
        <p:nvSpPr>
          <p:cNvPr id="368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A3BD6A27-1287-4963-A343-A222012A381B}" type="slidenum">
              <a:rPr lang="en-US" altLang="en-US" sz="1200" smtClean="0">
                <a:solidFill>
                  <a:srgbClr val="898989"/>
                </a:solidFill>
                <a:latin typeface="Calibri" panose="020F0502020204030204" pitchFamily="34" charset="0"/>
              </a:rPr>
              <a:pPr>
                <a:spcBef>
                  <a:spcPct val="0"/>
                </a:spcBef>
                <a:buFontTx/>
                <a:buNone/>
              </a:pPr>
              <a:t>7</a:t>
            </a:fld>
            <a:endParaRPr lang="en-US" altLang="en-US" sz="1200">
              <a:solidFill>
                <a:srgbClr val="898989"/>
              </a:solidFill>
              <a:latin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z="3200"/>
              <a:t>Provider</a:t>
            </a:r>
            <a:r>
              <a:rPr lang="en-US" altLang="en-US"/>
              <a:t>-</a:t>
            </a:r>
            <a:r>
              <a:rPr lang="en-US" altLang="en-US" sz="3200"/>
              <a:t>Owned or Controlled Settings: Additional Criteria (4 of 4)</a:t>
            </a:r>
          </a:p>
        </p:txBody>
      </p:sp>
      <p:sp>
        <p:nvSpPr>
          <p:cNvPr id="3" name="Content Placeholder 2"/>
          <p:cNvSpPr>
            <a:spLocks noGrp="1"/>
          </p:cNvSpPr>
          <p:nvPr>
            <p:ph idx="1"/>
          </p:nvPr>
        </p:nvSpPr>
        <p:spPr>
          <a:xfrm>
            <a:off x="533400" y="1600200"/>
            <a:ext cx="8305800" cy="4267200"/>
          </a:xfrm>
        </p:spPr>
        <p:txBody>
          <a:bodyPr/>
          <a:lstStyle/>
          <a:p>
            <a:pPr marL="0" indent="0" algn="ctr">
              <a:buFont typeface="Arial" panose="020B0604020202020204" pitchFamily="34" charset="0"/>
              <a:buNone/>
              <a:defRPr/>
            </a:pPr>
            <a:r>
              <a:rPr lang="en-US" b="1" u="sng" dirty="0"/>
              <a:t>Documentation in the person-centered service plan of modifications of the additional criteria includes:</a:t>
            </a:r>
          </a:p>
          <a:p>
            <a:pPr>
              <a:defRPr/>
            </a:pPr>
            <a:r>
              <a:rPr lang="en-US" dirty="0"/>
              <a:t>Specific individualized assessed need</a:t>
            </a:r>
          </a:p>
          <a:p>
            <a:pPr>
              <a:defRPr/>
            </a:pPr>
            <a:r>
              <a:rPr lang="en-US" dirty="0"/>
              <a:t>Prior positive interventions and supports including less intrusive methods</a:t>
            </a:r>
          </a:p>
          <a:p>
            <a:pPr>
              <a:defRPr/>
            </a:pPr>
            <a:r>
              <a:rPr lang="en-US" dirty="0"/>
              <a:t>Description of condition proportionate to assessed need</a:t>
            </a:r>
          </a:p>
          <a:p>
            <a:pPr>
              <a:defRPr/>
            </a:pPr>
            <a:r>
              <a:rPr lang="en-US" dirty="0"/>
              <a:t>Ongoing data measuring effectiveness of modification</a:t>
            </a:r>
          </a:p>
          <a:p>
            <a:pPr>
              <a:defRPr/>
            </a:pPr>
            <a:r>
              <a:rPr lang="en-US" dirty="0"/>
              <a:t>Established time limits for periodic review of modifications</a:t>
            </a:r>
          </a:p>
          <a:p>
            <a:pPr>
              <a:defRPr/>
            </a:pPr>
            <a:r>
              <a:rPr lang="en-US" dirty="0"/>
              <a:t>Individual’s informed consent</a:t>
            </a:r>
          </a:p>
          <a:p>
            <a:pPr>
              <a:defRPr/>
            </a:pPr>
            <a:r>
              <a:rPr lang="en-US" dirty="0"/>
              <a:t>Assurance that interventions/supports will not cause harm</a:t>
            </a: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D96AA33A-D79D-43A5-B076-83F447D3DB62}" type="slidenum">
              <a:rPr lang="en-US" altLang="en-US" sz="1200" smtClean="0">
                <a:solidFill>
                  <a:srgbClr val="898989"/>
                </a:solidFill>
                <a:latin typeface="Calibri" panose="020F0502020204030204" pitchFamily="34" charset="0"/>
              </a:rPr>
              <a:pPr>
                <a:spcBef>
                  <a:spcPct val="0"/>
                </a:spcBef>
                <a:buFontTx/>
                <a:buNone/>
              </a:pPr>
              <a:t>8</a:t>
            </a:fld>
            <a:endParaRPr lang="en-US" altLang="en-US" sz="1200">
              <a:solidFill>
                <a:srgbClr val="898989"/>
              </a:solidFill>
              <a:latin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HCBS STPs: Status of STP Review and Implementation Activities</a:t>
            </a:r>
          </a:p>
        </p:txBody>
      </p:sp>
      <p:sp>
        <p:nvSpPr>
          <p:cNvPr id="43011" name="Content Placeholder 2"/>
          <p:cNvSpPr>
            <a:spLocks noGrp="1"/>
          </p:cNvSpPr>
          <p:nvPr>
            <p:ph idx="1"/>
          </p:nvPr>
        </p:nvSpPr>
        <p:spPr/>
        <p:txBody>
          <a:bodyPr/>
          <a:lstStyle/>
          <a:p>
            <a:pPr marL="0" indent="0">
              <a:buFont typeface="Arial" panose="020B0604020202020204" pitchFamily="34" charset="0"/>
              <a:buNone/>
              <a:defRPr/>
            </a:pPr>
            <a:r>
              <a:rPr lang="en-US" altLang="en-US" dirty="0"/>
              <a:t>As of </a:t>
            </a:r>
            <a:r>
              <a:rPr lang="en-US" altLang="en-US" dirty="0" smtClean="0"/>
              <a:t>October 5, </a:t>
            </a:r>
            <a:r>
              <a:rPr lang="en-US" altLang="en-US" dirty="0"/>
              <a:t>2018</a:t>
            </a:r>
          </a:p>
          <a:p>
            <a:pPr>
              <a:defRPr/>
            </a:pPr>
            <a:r>
              <a:rPr lang="en-US" altLang="en-US" dirty="0" smtClean="0"/>
              <a:t>10 </a:t>
            </a:r>
            <a:r>
              <a:rPr lang="en-US" altLang="en-US" dirty="0"/>
              <a:t>States have final approval: AK, AR, DC, DE, </a:t>
            </a:r>
            <a:r>
              <a:rPr lang="en-US" altLang="en-US" dirty="0" smtClean="0"/>
              <a:t>ID, KY</a:t>
            </a:r>
            <a:r>
              <a:rPr lang="en-US" altLang="en-US" dirty="0"/>
              <a:t>, OK, TN, WA, WY</a:t>
            </a:r>
          </a:p>
          <a:p>
            <a:pPr>
              <a:defRPr/>
            </a:pPr>
            <a:r>
              <a:rPr lang="en-US" altLang="en-US" dirty="0"/>
              <a:t>42 States have initial approval: AL, AK, AR, AZ, CA, CO, CT, DC, DE, GA, HI, ID, IN, IA, KY, LA, MD, MI, MN, MS, MO, MT, NE, NH, NM, NC, ND, OH, OK, OR, PA, RI, SC, SD, TN, UT, VT, VA, WA, WV, WI, WY</a:t>
            </a:r>
          </a:p>
          <a:p>
            <a:pPr>
              <a:defRPr/>
            </a:pPr>
            <a:endParaRPr lang="en-US" altLang="en-US" dirty="0"/>
          </a:p>
        </p:txBody>
      </p:sp>
      <p:sp>
        <p:nvSpPr>
          <p:cNvPr id="430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1pPr>
            <a:lvl2pPr marL="742950" indent="-28575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2pPr>
            <a:lvl3pPr marL="11430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3pPr>
            <a:lvl4pPr marL="1600200" indent="-228600">
              <a:spcBef>
                <a:spcPct val="20000"/>
              </a:spcBef>
              <a:buFont typeface="Arial" panose="020B0604020202020204" pitchFamily="34" charset="0"/>
              <a:buChar char="–"/>
              <a:defRPr sz="2400">
                <a:solidFill>
                  <a:schemeClr val="tx2"/>
                </a:solidFill>
                <a:latin typeface="Times New Roman" panose="02020603050405020304" pitchFamily="18" charset="0"/>
                <a:ea typeface="MS PGothic" panose="020B0600070205080204" pitchFamily="34" charset="-128"/>
                <a:cs typeface="Times New Roman" panose="02020603050405020304" pitchFamily="18" charset="0"/>
              </a:defRPr>
            </a:lvl4pPr>
            <a:lvl5pPr marL="2057400" indent="-228600">
              <a:spcBef>
                <a:spcPct val="20000"/>
              </a:spcBef>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5pPr>
            <a:lvl6pPr marL="25146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6pPr>
            <a:lvl7pPr marL="29718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7pPr>
            <a:lvl8pPr marL="34290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8pPr>
            <a:lvl9pPr marL="3886200" indent="-228600" eaLnBrk="0" fontAlgn="base" hangingPunct="0">
              <a:spcBef>
                <a:spcPct val="20000"/>
              </a:spcBef>
              <a:spcAft>
                <a:spcPct val="0"/>
              </a:spcAft>
              <a:buFont typeface="Arial" panose="020B0604020202020204" pitchFamily="34" charset="0"/>
              <a:buChar char="»"/>
              <a:defRPr sz="2400">
                <a:solidFill>
                  <a:schemeClr val="tx1"/>
                </a:solidFill>
                <a:latin typeface="Times New Roman" panose="02020603050405020304" pitchFamily="18" charset="0"/>
                <a:ea typeface="MS PGothic" panose="020B0600070205080204" pitchFamily="34" charset="-128"/>
                <a:cs typeface="Times New Roman" panose="02020603050405020304" pitchFamily="18" charset="0"/>
              </a:defRPr>
            </a:lvl9pPr>
          </a:lstStyle>
          <a:p>
            <a:pPr>
              <a:spcBef>
                <a:spcPct val="0"/>
              </a:spcBef>
              <a:buFontTx/>
              <a:buNone/>
            </a:pPr>
            <a:fld id="{959600EF-E215-435A-8491-057324367174}" type="slidenum">
              <a:rPr lang="en-US" altLang="en-US" sz="1200" smtClean="0">
                <a:solidFill>
                  <a:srgbClr val="898989"/>
                </a:solidFill>
                <a:latin typeface="Calibri" panose="020F0502020204030204" pitchFamily="34" charset="0"/>
              </a:rPr>
              <a:pPr>
                <a:spcBef>
                  <a:spcPct val="0"/>
                </a:spcBef>
                <a:buFontTx/>
                <a:buNone/>
              </a:pPr>
              <a:t>9</a:t>
            </a:fld>
            <a:endParaRPr lang="en-US" altLang="en-US" sz="1200">
              <a:solidFill>
                <a:srgbClr val="898989"/>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Custom 4">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A4A66567FF721459011EFEC7C44FDF8" ma:contentTypeVersion="6" ma:contentTypeDescription="Create a new document." ma:contentTypeScope="" ma:versionID="2d340cafd485727ce6d52e63c171af14">
  <xsd:schema xmlns:xsd="http://www.w3.org/2001/XMLSchema" xmlns:xs="http://www.w3.org/2001/XMLSchema" xmlns:p="http://schemas.microsoft.com/office/2006/metadata/properties" targetNamespace="http://schemas.microsoft.com/office/2006/metadata/properties" ma:root="true" ma:fieldsID="89ffe9a0bec8353818ca82de19c6773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A7FB7B-125C-4E7F-B37F-5BE153B2B862}">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90C00E2D-61EA-42E7-A689-32A8C1A3F10A}">
  <ds:schemaRefs>
    <ds:schemaRef ds:uri="http://schemas.microsoft.com/sharepoint/v3/contenttype/forms"/>
  </ds:schemaRefs>
</ds:datastoreItem>
</file>

<file path=customXml/itemProps3.xml><?xml version="1.0" encoding="utf-8"?>
<ds:datastoreItem xmlns:ds="http://schemas.openxmlformats.org/officeDocument/2006/customXml" ds:itemID="{311DBCDC-4DAA-4328-A23A-F5F9DC6300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35143</TotalTime>
  <Words>1263</Words>
  <Application>Microsoft Office PowerPoint</Application>
  <PresentationFormat>On-screen Show (4:3)</PresentationFormat>
  <Paragraphs>140</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2014 HCBS Final Rule</vt:lpstr>
      <vt:lpstr>Home and Community-Based Settings Criteria</vt:lpstr>
      <vt:lpstr>Home and Community-Based Settings Criteria (cont.)</vt:lpstr>
      <vt:lpstr>Provider-Owned or Controlled Settings: Additional Criteria (1 of 4)</vt:lpstr>
      <vt:lpstr>Provider-Owned or Controlled Settings: Additional Criteria (2 of 4)</vt:lpstr>
      <vt:lpstr>Provider-Owned or Controlled Settings: Additional Criteria (3 of 4)</vt:lpstr>
      <vt:lpstr>Provider-Owned or Controlled Settings: Additional Criteria (4 of 4)</vt:lpstr>
      <vt:lpstr>HCBS STPs: Status of STP Review and Implementation Activities</vt:lpstr>
      <vt:lpstr>Timelines for Approvals </vt:lpstr>
      <vt:lpstr>Review of the Criteria for Initial Approval</vt:lpstr>
      <vt:lpstr>Key Elements in the Process for Final Approval</vt:lpstr>
      <vt:lpstr>Key Elements in the Process for Final Approval, cont.</vt:lpstr>
      <vt:lpstr>Settings that are not Home and Community-Based</vt:lpstr>
      <vt:lpstr>Three Categories of Presumptively Institutional Settings</vt:lpstr>
      <vt:lpstr>Key Themes</vt:lpstr>
      <vt:lpstr>Resources</vt:lpstr>
      <vt:lpstr>Resources, cont. </vt:lpstr>
    </vt:vector>
  </TitlesOfParts>
  <Company>Thomson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1915(k): Community First Choice</dc:title>
  <dc:creator>Saucier, Paul</dc:creator>
  <cp:lastModifiedBy>Jonathan Neidorf</cp:lastModifiedBy>
  <cp:revision>871</cp:revision>
  <cp:lastPrinted>2018-06-28T11:42:08Z</cp:lastPrinted>
  <dcterms:created xsi:type="dcterms:W3CDTF">2012-08-21T17:36:31Z</dcterms:created>
  <dcterms:modified xsi:type="dcterms:W3CDTF">2018-10-05T13:39:13Z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0x0101004A4A66567FF721459011EFEC7C44FDF8</vt:lpwstr>
  </property>
  <property fmtid="{D5CDD505-2E9C-101B-9397-08002B2CF9AE}" pid="4" name="_AdHocReviewCycleID">
    <vt:i4>689644834</vt:i4>
  </property>
  <property fmtid="{D5CDD505-2E9C-101B-9397-08002B2CF9AE}" pid="5" name="_EmailSubject">
    <vt:lpwstr>2018 TFC Conference: Slides</vt:lpwstr>
  </property>
  <property fmtid="{D5CDD505-2E9C-101B-9397-08002B2CF9AE}" pid="6" name="_AuthorEmail">
    <vt:lpwstr>Melissa.Harris@cms.hhs.gov</vt:lpwstr>
  </property>
  <property fmtid="{D5CDD505-2E9C-101B-9397-08002B2CF9AE}" pid="7" name="_AuthorEmailDisplayName">
    <vt:lpwstr>Harris, Melissa L. (CMS/CMCS)</vt:lpwstr>
  </property>
</Properties>
</file>