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57" r:id="rId5"/>
    <p:sldId id="274" r:id="rId6"/>
    <p:sldId id="258" r:id="rId7"/>
    <p:sldId id="264" r:id="rId8"/>
    <p:sldId id="265" r:id="rId9"/>
    <p:sldId id="259" r:id="rId10"/>
    <p:sldId id="266" r:id="rId11"/>
    <p:sldId id="267" r:id="rId12"/>
    <p:sldId id="275" r:id="rId13"/>
    <p:sldId id="260" r:id="rId14"/>
    <p:sldId id="270" r:id="rId15"/>
    <p:sldId id="263" r:id="rId16"/>
    <p:sldId id="261" r:id="rId17"/>
    <p:sldId id="269" r:id="rId18"/>
    <p:sldId id="271"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D7C628-8593-4028-BD40-6DF716F44621}">
          <p14:sldIdLst>
            <p14:sldId id="256"/>
            <p14:sldId id="272"/>
            <p14:sldId id="273"/>
            <p14:sldId id="257"/>
            <p14:sldId id="274"/>
            <p14:sldId id="258"/>
            <p14:sldId id="264"/>
            <p14:sldId id="265"/>
            <p14:sldId id="259"/>
            <p14:sldId id="266"/>
            <p14:sldId id="267"/>
            <p14:sldId id="275"/>
            <p14:sldId id="260"/>
            <p14:sldId id="270"/>
            <p14:sldId id="263"/>
            <p14:sldId id="261"/>
            <p14:sldId id="269"/>
            <p14:sldId id="271"/>
            <p14:sldId id="27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5" d="100"/>
          <a:sy n="105" d="100"/>
        </p:scale>
        <p:origin x="-96"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dirty="0"/>
              <a:t>Click icon to add picture</a:t>
            </a:r>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10/3/2018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162C2-BFC3-42C4-AF97-34773630AB0C}"/>
              </a:ext>
            </a:extLst>
          </p:cNvPr>
          <p:cNvSpPr>
            <a:spLocks noGrp="1"/>
          </p:cNvSpPr>
          <p:nvPr>
            <p:ph type="ctrTitle"/>
          </p:nvPr>
        </p:nvSpPr>
        <p:spPr/>
        <p:txBody>
          <a:bodyPr/>
          <a:lstStyle/>
          <a:p>
            <a:r>
              <a:rPr lang="en-US" dirty="0"/>
              <a:t>Ongoing </a:t>
            </a:r>
          </a:p>
        </p:txBody>
      </p:sp>
      <p:sp>
        <p:nvSpPr>
          <p:cNvPr id="3" name="Subtitle 2">
            <a:extLst>
              <a:ext uri="{FF2B5EF4-FFF2-40B4-BE49-F238E27FC236}">
                <a16:creationId xmlns:a16="http://schemas.microsoft.com/office/drawing/2014/main" xmlns="" id="{DF291C5D-07A7-4DF7-8409-C0223566F030}"/>
              </a:ext>
            </a:extLst>
          </p:cNvPr>
          <p:cNvSpPr>
            <a:spLocks noGrp="1"/>
          </p:cNvSpPr>
          <p:nvPr>
            <p:ph type="subTitle" idx="1"/>
          </p:nvPr>
        </p:nvSpPr>
        <p:spPr/>
        <p:txBody>
          <a:bodyPr>
            <a:normAutofit/>
          </a:bodyPr>
          <a:lstStyle/>
          <a:p>
            <a:r>
              <a:rPr lang="en-US" sz="2400" dirty="0"/>
              <a:t>the trial of the 14 (c) Certificate</a:t>
            </a:r>
          </a:p>
        </p:txBody>
      </p:sp>
    </p:spTree>
    <p:extLst>
      <p:ext uri="{BB962C8B-B14F-4D97-AF65-F5344CB8AC3E}">
        <p14:creationId xmlns:p14="http://schemas.microsoft.com/office/powerpoint/2010/main" val="268423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962F61-C2F3-4A8E-8DD1-D9E762F1B8CF}"/>
              </a:ext>
            </a:extLst>
          </p:cNvPr>
          <p:cNvSpPr>
            <a:spLocks noGrp="1"/>
          </p:cNvSpPr>
          <p:nvPr>
            <p:ph type="title"/>
          </p:nvPr>
        </p:nvSpPr>
        <p:spPr/>
        <p:txBody>
          <a:bodyPr/>
          <a:lstStyle/>
          <a:p>
            <a:r>
              <a:rPr lang="en-US" dirty="0"/>
              <a:t>Arb RATIONALE</a:t>
            </a:r>
          </a:p>
        </p:txBody>
      </p:sp>
      <p:sp>
        <p:nvSpPr>
          <p:cNvPr id="3" name="Content Placeholder 2">
            <a:extLst>
              <a:ext uri="{FF2B5EF4-FFF2-40B4-BE49-F238E27FC236}">
                <a16:creationId xmlns:a16="http://schemas.microsoft.com/office/drawing/2014/main" xmlns="" id="{9F82FBDA-FB5C-43E2-8DF2-5CD51FD89EEC}"/>
              </a:ext>
            </a:extLst>
          </p:cNvPr>
          <p:cNvSpPr>
            <a:spLocks noGrp="1"/>
          </p:cNvSpPr>
          <p:nvPr>
            <p:ph idx="1"/>
          </p:nvPr>
        </p:nvSpPr>
        <p:spPr/>
        <p:txBody>
          <a:bodyPr/>
          <a:lstStyle/>
          <a:p>
            <a:r>
              <a:rPr lang="en-US" dirty="0"/>
              <a:t>The ARB stated in its Decision “for any given disabled person, there are almost certainly some jobs for which that individual is not a worker with a disability”.</a:t>
            </a:r>
          </a:p>
          <a:p>
            <a:r>
              <a:rPr lang="en-US" dirty="0"/>
              <a:t>The ARB Decision went on to say that there are some jobs for which a worker with a specific disability would not be a “worker with a disability”.</a:t>
            </a:r>
          </a:p>
          <a:p>
            <a:endParaRPr lang="en-US" dirty="0"/>
          </a:p>
        </p:txBody>
      </p:sp>
    </p:spTree>
    <p:extLst>
      <p:ext uri="{BB962C8B-B14F-4D97-AF65-F5344CB8AC3E}">
        <p14:creationId xmlns:p14="http://schemas.microsoft.com/office/powerpoint/2010/main" val="1715359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3877E3-0B3E-437C-9CB4-7329791E53CE}"/>
              </a:ext>
            </a:extLst>
          </p:cNvPr>
          <p:cNvSpPr>
            <a:spLocks noGrp="1"/>
          </p:cNvSpPr>
          <p:nvPr>
            <p:ph type="title"/>
          </p:nvPr>
        </p:nvSpPr>
        <p:spPr/>
        <p:txBody>
          <a:bodyPr/>
          <a:lstStyle/>
          <a:p>
            <a:r>
              <a:rPr lang="en-US" dirty="0"/>
              <a:t>Arb RATIONALE</a:t>
            </a:r>
          </a:p>
        </p:txBody>
      </p:sp>
      <p:sp>
        <p:nvSpPr>
          <p:cNvPr id="3" name="Content Placeholder 2">
            <a:extLst>
              <a:ext uri="{FF2B5EF4-FFF2-40B4-BE49-F238E27FC236}">
                <a16:creationId xmlns:a16="http://schemas.microsoft.com/office/drawing/2014/main" xmlns="" id="{A8942535-04A6-44FF-99ED-055E6AF6DE27}"/>
              </a:ext>
            </a:extLst>
          </p:cNvPr>
          <p:cNvSpPr>
            <a:spLocks noGrp="1"/>
          </p:cNvSpPr>
          <p:nvPr>
            <p:ph idx="1"/>
          </p:nvPr>
        </p:nvSpPr>
        <p:spPr/>
        <p:txBody>
          <a:bodyPr>
            <a:normAutofit fontScale="92500" lnSpcReduction="10000"/>
          </a:bodyPr>
          <a:lstStyle/>
          <a:p>
            <a:r>
              <a:rPr lang="en-US" dirty="0"/>
              <a:t>The ARB stated that a blind individual could not be disabled for the job of musician, or a judge, writer, mathematician, or politician.  This was because some many blind people have been able to excel at these careers.</a:t>
            </a:r>
          </a:p>
          <a:p>
            <a:r>
              <a:rPr lang="en-US" dirty="0"/>
              <a:t>The ARB stated that someone with Asperger’s Syndrome would not necessarily be disabled to be an actor, singer, scientist, or an economist.  Again, because people have with Asperger’s Syndrome have excelled at these careers.</a:t>
            </a:r>
          </a:p>
          <a:p>
            <a:r>
              <a:rPr lang="en-US" dirty="0"/>
              <a:t>Seneca Argued that there is guidance on how to determine in an if an individual with a disability is a worker with a disability in the Field </a:t>
            </a:r>
            <a:r>
              <a:rPr lang="en-US" dirty="0" err="1"/>
              <a:t>Opperations</a:t>
            </a:r>
            <a:r>
              <a:rPr lang="en-US" dirty="0"/>
              <a:t> Handbook for DOL investigators.</a:t>
            </a:r>
          </a:p>
          <a:p>
            <a:endParaRPr lang="en-US" dirty="0"/>
          </a:p>
        </p:txBody>
      </p:sp>
    </p:spTree>
    <p:extLst>
      <p:ext uri="{BB962C8B-B14F-4D97-AF65-F5344CB8AC3E}">
        <p14:creationId xmlns:p14="http://schemas.microsoft.com/office/powerpoint/2010/main" val="3370381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F948C5-4F0D-4D54-8478-0AEBE5222CDA}"/>
              </a:ext>
            </a:extLst>
          </p:cNvPr>
          <p:cNvSpPr>
            <a:spLocks noGrp="1"/>
          </p:cNvSpPr>
          <p:nvPr>
            <p:ph type="title"/>
          </p:nvPr>
        </p:nvSpPr>
        <p:spPr/>
        <p:txBody>
          <a:bodyPr/>
          <a:lstStyle/>
          <a:p>
            <a:r>
              <a:rPr lang="en-US" dirty="0"/>
              <a:t>Arb RATIONALE</a:t>
            </a:r>
          </a:p>
        </p:txBody>
      </p:sp>
      <p:sp>
        <p:nvSpPr>
          <p:cNvPr id="3" name="Content Placeholder 2">
            <a:extLst>
              <a:ext uri="{FF2B5EF4-FFF2-40B4-BE49-F238E27FC236}">
                <a16:creationId xmlns:a16="http://schemas.microsoft.com/office/drawing/2014/main" xmlns="" id="{6BD7D32D-CA11-4B89-AED5-4542A30D85BD}"/>
              </a:ext>
            </a:extLst>
          </p:cNvPr>
          <p:cNvSpPr>
            <a:spLocks noGrp="1"/>
          </p:cNvSpPr>
          <p:nvPr>
            <p:ph idx="1"/>
          </p:nvPr>
        </p:nvSpPr>
        <p:spPr/>
        <p:txBody>
          <a:bodyPr>
            <a:normAutofit fontScale="92500" lnSpcReduction="10000"/>
          </a:bodyPr>
          <a:lstStyle/>
          <a:p>
            <a:r>
              <a:rPr lang="en-US" dirty="0"/>
              <a:t>The ARB stated that the “Underlying premise-that the regulation and the non-binding Field Operations Handbook lack detail on how an employer is to establish that a worker is “impaired…for the work to be performed”- is correct, this doesn’t help Seneca Re Ad here.”</a:t>
            </a:r>
          </a:p>
          <a:p>
            <a:r>
              <a:rPr lang="en-US" dirty="0"/>
              <a:t>“While the ARB agreed with Seneca’s argument they stated “This lack of detail in the regulation……in no way obviates the requirement that an employer demonstrate that a person is disabled “for the work to be performed”…..before it can pay that person less than the minimum wage pursuant to a Sub Minimum Wage Disability Certificate.  Here Seneca Re Ad failed to meet its burden to show that it satisfied that requirement.”</a:t>
            </a:r>
          </a:p>
          <a:p>
            <a:endParaRPr lang="en-US" dirty="0"/>
          </a:p>
        </p:txBody>
      </p:sp>
    </p:spTree>
    <p:extLst>
      <p:ext uri="{BB962C8B-B14F-4D97-AF65-F5344CB8AC3E}">
        <p14:creationId xmlns:p14="http://schemas.microsoft.com/office/powerpoint/2010/main" val="2284355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5700C-352C-4671-9FC8-C57074AF3BD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xmlns="" id="{F562363B-CC00-46ED-88D7-158DC3EE2FD0}"/>
              </a:ext>
            </a:extLst>
          </p:cNvPr>
          <p:cNvSpPr>
            <a:spLocks noGrp="1"/>
          </p:cNvSpPr>
          <p:nvPr>
            <p:ph idx="1"/>
          </p:nvPr>
        </p:nvSpPr>
        <p:spPr/>
        <p:txBody>
          <a:bodyPr/>
          <a:lstStyle/>
          <a:p>
            <a:r>
              <a:rPr lang="en-US" dirty="0"/>
              <a:t>Seneca appealed the ARB Decision to the United States District Court for the Northern District of Ohio, Western Division.</a:t>
            </a:r>
          </a:p>
          <a:p>
            <a:r>
              <a:rPr lang="en-US" dirty="0"/>
              <a:t>In the meantime, DRO filed a second lawsuit to retrieve back wages that they believe were not covered by the ALJ’s Decision (Gap Period) (this period comprises the date between his actual award (December 27, 2015) and the day before the ALJ’s Decision (February 1, 2016)).</a:t>
            </a:r>
          </a:p>
        </p:txBody>
      </p:sp>
    </p:spTree>
    <p:extLst>
      <p:ext uri="{BB962C8B-B14F-4D97-AF65-F5344CB8AC3E}">
        <p14:creationId xmlns:p14="http://schemas.microsoft.com/office/powerpoint/2010/main" val="717543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8796CC-0C87-446D-BB37-615956EFDB13}"/>
              </a:ext>
            </a:extLst>
          </p:cNvPr>
          <p:cNvSpPr>
            <a:spLocks noGrp="1"/>
          </p:cNvSpPr>
          <p:nvPr>
            <p:ph type="title"/>
          </p:nvPr>
        </p:nvSpPr>
        <p:spPr/>
        <p:txBody>
          <a:bodyPr/>
          <a:lstStyle/>
          <a:p>
            <a:r>
              <a:rPr lang="en-US" dirty="0"/>
              <a:t>The department of labor’s response</a:t>
            </a:r>
          </a:p>
        </p:txBody>
      </p:sp>
      <p:sp>
        <p:nvSpPr>
          <p:cNvPr id="3" name="Content Placeholder 2">
            <a:extLst>
              <a:ext uri="{FF2B5EF4-FFF2-40B4-BE49-F238E27FC236}">
                <a16:creationId xmlns:a16="http://schemas.microsoft.com/office/drawing/2014/main" xmlns="" id="{C23D995C-69C3-4640-BC00-065B0FCD7BE6}"/>
              </a:ext>
            </a:extLst>
          </p:cNvPr>
          <p:cNvSpPr>
            <a:spLocks noGrp="1"/>
          </p:cNvSpPr>
          <p:nvPr>
            <p:ph idx="1"/>
          </p:nvPr>
        </p:nvSpPr>
        <p:spPr/>
        <p:txBody>
          <a:bodyPr/>
          <a:lstStyle/>
          <a:p>
            <a:r>
              <a:rPr lang="en-US" dirty="0"/>
              <a:t>The Department of Labor filed a Motion with the Federal Court asking that our appeal case be dismissed.</a:t>
            </a:r>
          </a:p>
          <a:p>
            <a:r>
              <a:rPr lang="en-US" dirty="0"/>
              <a:t>Their claim was that our current case was not ripe for appeal.</a:t>
            </a:r>
          </a:p>
          <a:p>
            <a:r>
              <a:rPr lang="en-US" dirty="0"/>
              <a:t>They stated that because the ALJ’s Decision had been remanded with respect to the calculation of damage, there was no “final agency action”.</a:t>
            </a:r>
          </a:p>
          <a:p>
            <a:r>
              <a:rPr lang="en-US" dirty="0"/>
              <a:t>Case law states that ministerial calculations, such as in this case, do not render what would otherwise be a “final agency action” non-appealable. </a:t>
            </a:r>
          </a:p>
        </p:txBody>
      </p:sp>
    </p:spTree>
    <p:extLst>
      <p:ext uri="{BB962C8B-B14F-4D97-AF65-F5344CB8AC3E}">
        <p14:creationId xmlns:p14="http://schemas.microsoft.com/office/powerpoint/2010/main" val="894279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EA9D4-E64F-40ED-8781-88EFB58CDE98}"/>
              </a:ext>
            </a:extLst>
          </p:cNvPr>
          <p:cNvSpPr>
            <a:spLocks noGrp="1"/>
          </p:cNvSpPr>
          <p:nvPr>
            <p:ph type="title"/>
          </p:nvPr>
        </p:nvSpPr>
        <p:spPr/>
        <p:txBody>
          <a:bodyPr/>
          <a:lstStyle/>
          <a:p>
            <a:r>
              <a:rPr lang="en-US" dirty="0"/>
              <a:t>ACCOMMODATIONS</a:t>
            </a:r>
          </a:p>
        </p:txBody>
      </p:sp>
      <p:sp>
        <p:nvSpPr>
          <p:cNvPr id="3" name="Content Placeholder 2">
            <a:extLst>
              <a:ext uri="{FF2B5EF4-FFF2-40B4-BE49-F238E27FC236}">
                <a16:creationId xmlns:a16="http://schemas.microsoft.com/office/drawing/2014/main" xmlns="" id="{DC81508D-37F1-46B4-ADAE-E6B98E60A941}"/>
              </a:ext>
            </a:extLst>
          </p:cNvPr>
          <p:cNvSpPr>
            <a:spLocks noGrp="1"/>
          </p:cNvSpPr>
          <p:nvPr>
            <p:ph idx="1"/>
          </p:nvPr>
        </p:nvSpPr>
        <p:spPr/>
        <p:txBody>
          <a:bodyPr/>
          <a:lstStyle/>
          <a:p>
            <a:r>
              <a:rPr lang="en-US" dirty="0"/>
              <a:t>Starting in August of 2017, Disability Rights Ohio started asking for a number of workplace accommodations claiming that Seneca needed to provided these under the ADA.</a:t>
            </a:r>
          </a:p>
          <a:p>
            <a:endParaRPr lang="en-US" dirty="0"/>
          </a:p>
        </p:txBody>
      </p:sp>
    </p:spTree>
    <p:extLst>
      <p:ext uri="{BB962C8B-B14F-4D97-AF65-F5344CB8AC3E}">
        <p14:creationId xmlns:p14="http://schemas.microsoft.com/office/powerpoint/2010/main" val="2415043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286D4-4C46-4551-A0E4-A791B1199231}"/>
              </a:ext>
            </a:extLst>
          </p:cNvPr>
          <p:cNvSpPr>
            <a:spLocks noGrp="1"/>
          </p:cNvSpPr>
          <p:nvPr>
            <p:ph type="title"/>
          </p:nvPr>
        </p:nvSpPr>
        <p:spPr/>
        <p:txBody>
          <a:bodyPr/>
          <a:lstStyle/>
          <a:p>
            <a:r>
              <a:rPr lang="en-US" dirty="0"/>
              <a:t>Recalculation</a:t>
            </a:r>
          </a:p>
        </p:txBody>
      </p:sp>
      <p:sp>
        <p:nvSpPr>
          <p:cNvPr id="3" name="Content Placeholder 2">
            <a:extLst>
              <a:ext uri="{FF2B5EF4-FFF2-40B4-BE49-F238E27FC236}">
                <a16:creationId xmlns:a16="http://schemas.microsoft.com/office/drawing/2014/main" xmlns="" id="{9F78C1F0-FCB4-4687-AD71-6993E3A3FBDF}"/>
              </a:ext>
            </a:extLst>
          </p:cNvPr>
          <p:cNvSpPr>
            <a:spLocks noGrp="1"/>
          </p:cNvSpPr>
          <p:nvPr>
            <p:ph idx="1"/>
          </p:nvPr>
        </p:nvSpPr>
        <p:spPr/>
        <p:txBody>
          <a:bodyPr/>
          <a:lstStyle/>
          <a:p>
            <a:r>
              <a:rPr lang="en-US" dirty="0"/>
              <a:t>In April of 2018, the ALJ contact both DRO and Seneca’s attorneys to determine whether to reopen the record and to calculate potential back wages owed to the petitioners, including back to the initial date of hire for the Petitioners.</a:t>
            </a:r>
          </a:p>
          <a:p>
            <a:r>
              <a:rPr lang="en-US" dirty="0"/>
              <a:t>The ALJ stated that there was a “Gap Period” and that his Decision did not cover the period between the end of December 2015 and the date of the ALJ’s decision.</a:t>
            </a:r>
          </a:p>
        </p:txBody>
      </p:sp>
    </p:spTree>
    <p:extLst>
      <p:ext uri="{BB962C8B-B14F-4D97-AF65-F5344CB8AC3E}">
        <p14:creationId xmlns:p14="http://schemas.microsoft.com/office/powerpoint/2010/main" val="1518115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B3EF7D-1553-4146-9969-30BAE371317E}"/>
              </a:ext>
            </a:extLst>
          </p:cNvPr>
          <p:cNvSpPr>
            <a:spLocks noGrp="1"/>
          </p:cNvSpPr>
          <p:nvPr>
            <p:ph type="title"/>
          </p:nvPr>
        </p:nvSpPr>
        <p:spPr/>
        <p:txBody>
          <a:bodyPr/>
          <a:lstStyle/>
          <a:p>
            <a:r>
              <a:rPr lang="en-US" dirty="0"/>
              <a:t>Hearing for Reopening</a:t>
            </a:r>
          </a:p>
        </p:txBody>
      </p:sp>
      <p:sp>
        <p:nvSpPr>
          <p:cNvPr id="3" name="Content Placeholder 2">
            <a:extLst>
              <a:ext uri="{FF2B5EF4-FFF2-40B4-BE49-F238E27FC236}">
                <a16:creationId xmlns:a16="http://schemas.microsoft.com/office/drawing/2014/main" xmlns="" id="{A92B16AE-B1DF-4B72-97D9-11662E6B67D2}"/>
              </a:ext>
            </a:extLst>
          </p:cNvPr>
          <p:cNvSpPr>
            <a:spLocks noGrp="1"/>
          </p:cNvSpPr>
          <p:nvPr>
            <p:ph idx="1"/>
          </p:nvPr>
        </p:nvSpPr>
        <p:spPr/>
        <p:txBody>
          <a:bodyPr/>
          <a:lstStyle/>
          <a:p>
            <a:r>
              <a:rPr lang="en-US" dirty="0"/>
              <a:t>In June, a hearing was held to discuss whether the ALJ should reopen the record to allow for an award of back wages back to the initial date of hire.  </a:t>
            </a:r>
          </a:p>
          <a:p>
            <a:r>
              <a:rPr lang="en-US" dirty="0"/>
              <a:t>This means that there is the potential to take any employee that we serve and, if the employer can not pass the subjective nature of the “Disabled for the Work to be Performed Test,”  the employer could have to pay back wages back to the initial date of hire for any employee.</a:t>
            </a:r>
          </a:p>
          <a:p>
            <a:pPr marL="0" indent="0">
              <a:buNone/>
            </a:pPr>
            <a:endParaRPr lang="en-US" dirty="0"/>
          </a:p>
        </p:txBody>
      </p:sp>
    </p:spTree>
    <p:extLst>
      <p:ext uri="{BB962C8B-B14F-4D97-AF65-F5344CB8AC3E}">
        <p14:creationId xmlns:p14="http://schemas.microsoft.com/office/powerpoint/2010/main" val="3081015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51D78F-8988-4F2C-94DC-52365B37C474}"/>
              </a:ext>
            </a:extLst>
          </p:cNvPr>
          <p:cNvSpPr>
            <a:spLocks noGrp="1"/>
          </p:cNvSpPr>
          <p:nvPr>
            <p:ph type="title"/>
          </p:nvPr>
        </p:nvSpPr>
        <p:spPr/>
        <p:txBody>
          <a:bodyPr/>
          <a:lstStyle/>
          <a:p>
            <a:r>
              <a:rPr lang="en-US" dirty="0"/>
              <a:t>ALJ’s Remanded decision</a:t>
            </a:r>
          </a:p>
        </p:txBody>
      </p:sp>
      <p:sp>
        <p:nvSpPr>
          <p:cNvPr id="3" name="Content Placeholder 2">
            <a:extLst>
              <a:ext uri="{FF2B5EF4-FFF2-40B4-BE49-F238E27FC236}">
                <a16:creationId xmlns:a16="http://schemas.microsoft.com/office/drawing/2014/main" xmlns="" id="{1B6636E7-1FC0-4406-A307-B4E1F8744DA3}"/>
              </a:ext>
            </a:extLst>
          </p:cNvPr>
          <p:cNvSpPr>
            <a:spLocks noGrp="1"/>
          </p:cNvSpPr>
          <p:nvPr>
            <p:ph idx="1"/>
          </p:nvPr>
        </p:nvSpPr>
        <p:spPr/>
        <p:txBody>
          <a:bodyPr/>
          <a:lstStyle/>
          <a:p>
            <a:r>
              <a:rPr lang="en-US" dirty="0"/>
              <a:t>In July 2018, the ALJ decided that due to the statute of limitations not applying in this case that he was awarding the petitioners Minimum Wage back to the original date of hire.</a:t>
            </a:r>
          </a:p>
          <a:p>
            <a:r>
              <a:rPr lang="en-US" dirty="0"/>
              <a:t>Seneca has appealed this decision to the Administrative Review Board Again to review the portions of the ALJ decision that differ from his initial decision in February of 2016 and the things the ARB addressed in their remand.</a:t>
            </a:r>
          </a:p>
        </p:txBody>
      </p:sp>
    </p:spTree>
    <p:extLst>
      <p:ext uri="{BB962C8B-B14F-4D97-AF65-F5344CB8AC3E}">
        <p14:creationId xmlns:p14="http://schemas.microsoft.com/office/powerpoint/2010/main" val="3765072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469889-2C60-427E-9202-2ACCCCC23B28}"/>
              </a:ext>
            </a:extLst>
          </p:cNvPr>
          <p:cNvSpPr>
            <a:spLocks noGrp="1"/>
          </p:cNvSpPr>
          <p:nvPr>
            <p:ph type="title"/>
          </p:nvPr>
        </p:nvSpPr>
        <p:spPr/>
        <p:txBody>
          <a:bodyPr/>
          <a:lstStyle/>
          <a:p>
            <a:r>
              <a:rPr lang="en-US" dirty="0"/>
              <a:t>Unanswered Questions</a:t>
            </a:r>
          </a:p>
        </p:txBody>
      </p:sp>
      <p:sp>
        <p:nvSpPr>
          <p:cNvPr id="3" name="Content Placeholder 2">
            <a:extLst>
              <a:ext uri="{FF2B5EF4-FFF2-40B4-BE49-F238E27FC236}">
                <a16:creationId xmlns:a16="http://schemas.microsoft.com/office/drawing/2014/main" xmlns="" id="{6AB7B2E1-C2FD-444A-BFB3-E1176723B885}"/>
              </a:ext>
            </a:extLst>
          </p:cNvPr>
          <p:cNvSpPr>
            <a:spLocks noGrp="1"/>
          </p:cNvSpPr>
          <p:nvPr>
            <p:ph idx="1"/>
          </p:nvPr>
        </p:nvSpPr>
        <p:spPr/>
        <p:txBody>
          <a:bodyPr/>
          <a:lstStyle/>
          <a:p>
            <a:r>
              <a:rPr lang="en-US" dirty="0"/>
              <a:t>What type of medical or psychological evidence is necessary?</a:t>
            </a:r>
          </a:p>
          <a:p>
            <a:r>
              <a:rPr lang="en-US" dirty="0"/>
              <a:t>How would any employer ever prove an individual isn’t bored?</a:t>
            </a:r>
          </a:p>
          <a:p>
            <a:r>
              <a:rPr lang="en-US" dirty="0"/>
              <a:t>Does this standard make it nearly impossible to use the 14 (c) Certificate?</a:t>
            </a:r>
          </a:p>
          <a:p>
            <a:endParaRPr lang="en-US" dirty="0"/>
          </a:p>
        </p:txBody>
      </p:sp>
    </p:spTree>
    <p:extLst>
      <p:ext uri="{BB962C8B-B14F-4D97-AF65-F5344CB8AC3E}">
        <p14:creationId xmlns:p14="http://schemas.microsoft.com/office/powerpoint/2010/main" val="109780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1D8BF-613F-49CC-AD00-A73CEE914530}"/>
              </a:ext>
            </a:extLst>
          </p:cNvPr>
          <p:cNvSpPr>
            <a:spLocks noGrp="1"/>
          </p:cNvSpPr>
          <p:nvPr>
            <p:ph type="title"/>
          </p:nvPr>
        </p:nvSpPr>
        <p:spPr/>
        <p:txBody>
          <a:bodyPr/>
          <a:lstStyle/>
          <a:p>
            <a:r>
              <a:rPr lang="en-US" dirty="0"/>
              <a:t>The Regulations Implementing Section 214 (c) of the act</a:t>
            </a:r>
          </a:p>
        </p:txBody>
      </p:sp>
      <p:sp>
        <p:nvSpPr>
          <p:cNvPr id="3" name="Content Placeholder 2">
            <a:extLst>
              <a:ext uri="{FF2B5EF4-FFF2-40B4-BE49-F238E27FC236}">
                <a16:creationId xmlns:a16="http://schemas.microsoft.com/office/drawing/2014/main" xmlns="" id="{C60CB0C4-7EA1-4968-9375-7A9C9C7854DB}"/>
              </a:ext>
            </a:extLst>
          </p:cNvPr>
          <p:cNvSpPr>
            <a:spLocks noGrp="1"/>
          </p:cNvSpPr>
          <p:nvPr>
            <p:ph idx="1"/>
          </p:nvPr>
        </p:nvSpPr>
        <p:spPr/>
        <p:txBody>
          <a:bodyPr/>
          <a:lstStyle/>
          <a:p>
            <a:r>
              <a:rPr lang="en-US" dirty="0"/>
              <a:t>An individual whose earning or productive capacity is not impaired for the work being performed cannot be employed under a certificate issued pursuant to this part and must be paid at least the applicable minimum wage.</a:t>
            </a:r>
          </a:p>
          <a:p>
            <a:endParaRPr lang="en-US" dirty="0"/>
          </a:p>
        </p:txBody>
      </p:sp>
    </p:spTree>
    <p:extLst>
      <p:ext uri="{BB962C8B-B14F-4D97-AF65-F5344CB8AC3E}">
        <p14:creationId xmlns:p14="http://schemas.microsoft.com/office/powerpoint/2010/main" val="238230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DEA15D-B498-4565-9D3A-C57F04AC6822}"/>
              </a:ext>
            </a:extLst>
          </p:cNvPr>
          <p:cNvSpPr>
            <a:spLocks noGrp="1"/>
          </p:cNvSpPr>
          <p:nvPr>
            <p:ph type="title"/>
          </p:nvPr>
        </p:nvSpPr>
        <p:spPr/>
        <p:txBody>
          <a:bodyPr/>
          <a:lstStyle/>
          <a:p>
            <a:r>
              <a:rPr lang="en-US" dirty="0"/>
              <a:t>Disability Rights Ohio</a:t>
            </a:r>
          </a:p>
        </p:txBody>
      </p:sp>
      <p:sp>
        <p:nvSpPr>
          <p:cNvPr id="3" name="Content Placeholder 2">
            <a:extLst>
              <a:ext uri="{FF2B5EF4-FFF2-40B4-BE49-F238E27FC236}">
                <a16:creationId xmlns:a16="http://schemas.microsoft.com/office/drawing/2014/main" xmlns="" id="{AC1C27A0-97E7-4620-9BE5-53FD15C27155}"/>
              </a:ext>
            </a:extLst>
          </p:cNvPr>
          <p:cNvSpPr>
            <a:spLocks noGrp="1"/>
          </p:cNvSpPr>
          <p:nvPr>
            <p:ph idx="1"/>
          </p:nvPr>
        </p:nvSpPr>
        <p:spPr/>
        <p:txBody>
          <a:bodyPr/>
          <a:lstStyle/>
          <a:p>
            <a:r>
              <a:rPr lang="en-US" dirty="0"/>
              <a:t>In 2014 Disability Rights Ohio was traveling the state touring both residential and day habilitation facilities.  </a:t>
            </a:r>
          </a:p>
          <a:p>
            <a:r>
              <a:rPr lang="en-US" dirty="0"/>
              <a:t>In November of 2014 they toured our facility in Fostoria Ohio.</a:t>
            </a:r>
          </a:p>
          <a:p>
            <a:r>
              <a:rPr lang="en-US" dirty="0"/>
              <a:t>Shortly after that they began asking for payroll records for 3 individuals employed by Seneca Re Ad.</a:t>
            </a:r>
          </a:p>
          <a:p>
            <a:endParaRPr lang="en-US" dirty="0"/>
          </a:p>
        </p:txBody>
      </p:sp>
    </p:spTree>
    <p:extLst>
      <p:ext uri="{BB962C8B-B14F-4D97-AF65-F5344CB8AC3E}">
        <p14:creationId xmlns:p14="http://schemas.microsoft.com/office/powerpoint/2010/main" val="90072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8DC818-EAB5-4908-8D02-9BC95DA7CE33}"/>
              </a:ext>
            </a:extLst>
          </p:cNvPr>
          <p:cNvSpPr>
            <a:spLocks noGrp="1"/>
          </p:cNvSpPr>
          <p:nvPr>
            <p:ph type="title"/>
          </p:nvPr>
        </p:nvSpPr>
        <p:spPr/>
        <p:txBody>
          <a:bodyPr/>
          <a:lstStyle/>
          <a:p>
            <a:r>
              <a:rPr lang="en-US" dirty="0"/>
              <a:t>How we got here</a:t>
            </a:r>
          </a:p>
        </p:txBody>
      </p:sp>
      <p:sp>
        <p:nvSpPr>
          <p:cNvPr id="3" name="Content Placeholder 2">
            <a:extLst>
              <a:ext uri="{FF2B5EF4-FFF2-40B4-BE49-F238E27FC236}">
                <a16:creationId xmlns:a16="http://schemas.microsoft.com/office/drawing/2014/main" xmlns="" id="{B75EAFE9-43C4-41F6-A241-8A6110722E63}"/>
              </a:ext>
            </a:extLst>
          </p:cNvPr>
          <p:cNvSpPr>
            <a:spLocks noGrp="1"/>
          </p:cNvSpPr>
          <p:nvPr>
            <p:ph idx="1"/>
          </p:nvPr>
        </p:nvSpPr>
        <p:spPr/>
        <p:txBody>
          <a:bodyPr/>
          <a:lstStyle/>
          <a:p>
            <a:r>
              <a:rPr lang="en-US" dirty="0"/>
              <a:t>In January of 2016, a hearing regarding Petition for Review of Wages was held by an Administrative Law Judge for the Department of Labor.</a:t>
            </a:r>
          </a:p>
          <a:p>
            <a:r>
              <a:rPr lang="en-US" dirty="0"/>
              <a:t>The Petition was filed by Disability Rights Ohio and the National Federation for the Blind on behalf of 3 individuals working for Seneca.</a:t>
            </a:r>
          </a:p>
          <a:p>
            <a:r>
              <a:rPr lang="en-US" dirty="0"/>
              <a:t>This Petition is a little used provision of US Labor Law.</a:t>
            </a:r>
          </a:p>
          <a:p>
            <a:r>
              <a:rPr lang="en-US" dirty="0"/>
              <a:t>Under this Petition the Employer has the burden to prove that you have done everything right.</a:t>
            </a:r>
          </a:p>
          <a:p>
            <a:endParaRPr lang="en-US" dirty="0"/>
          </a:p>
        </p:txBody>
      </p:sp>
    </p:spTree>
    <p:extLst>
      <p:ext uri="{BB962C8B-B14F-4D97-AF65-F5344CB8AC3E}">
        <p14:creationId xmlns:p14="http://schemas.microsoft.com/office/powerpoint/2010/main" val="3390367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46470-24A7-4487-A5B9-A4657A0277C9}"/>
              </a:ext>
            </a:extLst>
          </p:cNvPr>
          <p:cNvSpPr>
            <a:spLocks noGrp="1"/>
          </p:cNvSpPr>
          <p:nvPr>
            <p:ph type="title"/>
          </p:nvPr>
        </p:nvSpPr>
        <p:spPr/>
        <p:txBody>
          <a:bodyPr/>
          <a:lstStyle/>
          <a:p>
            <a:r>
              <a:rPr lang="en-US" dirty="0"/>
              <a:t>Bringing in a Consultant</a:t>
            </a:r>
          </a:p>
        </p:txBody>
      </p:sp>
      <p:sp>
        <p:nvSpPr>
          <p:cNvPr id="3" name="Content Placeholder 2">
            <a:extLst>
              <a:ext uri="{FF2B5EF4-FFF2-40B4-BE49-F238E27FC236}">
                <a16:creationId xmlns:a16="http://schemas.microsoft.com/office/drawing/2014/main" xmlns="" id="{7E23C4E3-CE33-4F5F-8CC1-C2F7594F6283}"/>
              </a:ext>
            </a:extLst>
          </p:cNvPr>
          <p:cNvSpPr>
            <a:spLocks noGrp="1"/>
          </p:cNvSpPr>
          <p:nvPr>
            <p:ph idx="1"/>
          </p:nvPr>
        </p:nvSpPr>
        <p:spPr/>
        <p:txBody>
          <a:bodyPr/>
          <a:lstStyle/>
          <a:p>
            <a:r>
              <a:rPr lang="en-US" dirty="0"/>
              <a:t>On November 25</a:t>
            </a:r>
            <a:r>
              <a:rPr lang="en-US" baseline="30000" dirty="0"/>
              <a:t>th</a:t>
            </a:r>
            <a:r>
              <a:rPr lang="en-US" dirty="0"/>
              <a:t> 2015 Counsel for Seneca Re Ads secured Mark Knuckles, of Mark Knuckles Associates, to review our procedures and testify as an expert witness.</a:t>
            </a:r>
          </a:p>
          <a:p>
            <a:r>
              <a:rPr lang="en-US" dirty="0"/>
              <a:t>December 14</a:t>
            </a:r>
            <a:r>
              <a:rPr lang="en-US" baseline="30000" dirty="0"/>
              <a:t>th</a:t>
            </a:r>
            <a:r>
              <a:rPr lang="en-US" dirty="0"/>
              <a:t> through 18</a:t>
            </a:r>
            <a:r>
              <a:rPr lang="en-US" baseline="30000" dirty="0"/>
              <a:t>th</a:t>
            </a:r>
            <a:r>
              <a:rPr lang="en-US" dirty="0"/>
              <a:t> 2015 Mark Knuckles worked with Seneca Re Ad, reviewing Time studies, reviewing standards and procedures.</a:t>
            </a:r>
          </a:p>
          <a:p>
            <a:endParaRPr lang="en-US" dirty="0"/>
          </a:p>
        </p:txBody>
      </p:sp>
    </p:spTree>
    <p:extLst>
      <p:ext uri="{BB962C8B-B14F-4D97-AF65-F5344CB8AC3E}">
        <p14:creationId xmlns:p14="http://schemas.microsoft.com/office/powerpoint/2010/main" val="40995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DC6A7E-B348-42BD-9804-9FF7509A057D}"/>
              </a:ext>
            </a:extLst>
          </p:cNvPr>
          <p:cNvSpPr>
            <a:spLocks noGrp="1"/>
          </p:cNvSpPr>
          <p:nvPr>
            <p:ph type="title"/>
          </p:nvPr>
        </p:nvSpPr>
        <p:spPr/>
        <p:txBody>
          <a:bodyPr/>
          <a:lstStyle/>
          <a:p>
            <a:r>
              <a:rPr lang="en-US" dirty="0"/>
              <a:t>The Result</a:t>
            </a:r>
          </a:p>
        </p:txBody>
      </p:sp>
      <p:sp>
        <p:nvSpPr>
          <p:cNvPr id="3" name="Content Placeholder 2">
            <a:extLst>
              <a:ext uri="{FF2B5EF4-FFF2-40B4-BE49-F238E27FC236}">
                <a16:creationId xmlns:a16="http://schemas.microsoft.com/office/drawing/2014/main" xmlns="" id="{BB35C4A8-F3EC-4042-820A-DF5219E2869A}"/>
              </a:ext>
            </a:extLst>
          </p:cNvPr>
          <p:cNvSpPr>
            <a:spLocks noGrp="1"/>
          </p:cNvSpPr>
          <p:nvPr>
            <p:ph idx="1"/>
          </p:nvPr>
        </p:nvSpPr>
        <p:spPr/>
        <p:txBody>
          <a:bodyPr/>
          <a:lstStyle/>
          <a:p>
            <a:r>
              <a:rPr lang="en-US" dirty="0"/>
              <a:t>The ALJ decided that Seneca did not prove that the Petitioners were “Disabled for the Work to be Performed”.</a:t>
            </a:r>
          </a:p>
          <a:p>
            <a:r>
              <a:rPr lang="en-US" dirty="0"/>
              <a:t>Therefore, the 14(c) Certificate did not apply to these 3 individuals.</a:t>
            </a:r>
          </a:p>
          <a:p>
            <a:r>
              <a:rPr lang="en-US" dirty="0"/>
              <a:t>The ALJ ordered Back Wages and Attorney’s Fees In Excess of $300,000.</a:t>
            </a:r>
          </a:p>
          <a:p>
            <a:r>
              <a:rPr lang="en-US" dirty="0"/>
              <a:t>The ALJ’s Order redefined how the industry looks at “Disabled for the Work to be Performed”.</a:t>
            </a:r>
          </a:p>
        </p:txBody>
      </p:sp>
    </p:spTree>
    <p:extLst>
      <p:ext uri="{BB962C8B-B14F-4D97-AF65-F5344CB8AC3E}">
        <p14:creationId xmlns:p14="http://schemas.microsoft.com/office/powerpoint/2010/main" val="3818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FCF57E-C928-4D3E-B0C7-D2A758353977}"/>
              </a:ext>
            </a:extLst>
          </p:cNvPr>
          <p:cNvSpPr>
            <a:spLocks noGrp="1"/>
          </p:cNvSpPr>
          <p:nvPr>
            <p:ph type="title"/>
          </p:nvPr>
        </p:nvSpPr>
        <p:spPr/>
        <p:txBody>
          <a:bodyPr/>
          <a:lstStyle/>
          <a:p>
            <a:r>
              <a:rPr lang="en-US" dirty="0"/>
              <a:t>THE AlJ’s RATIONALE</a:t>
            </a:r>
          </a:p>
        </p:txBody>
      </p:sp>
      <p:sp>
        <p:nvSpPr>
          <p:cNvPr id="3" name="Content Placeholder 2">
            <a:extLst>
              <a:ext uri="{FF2B5EF4-FFF2-40B4-BE49-F238E27FC236}">
                <a16:creationId xmlns:a16="http://schemas.microsoft.com/office/drawing/2014/main" xmlns="" id="{523C8C27-ED30-429A-A5BF-17C8C2EB7818}"/>
              </a:ext>
            </a:extLst>
          </p:cNvPr>
          <p:cNvSpPr>
            <a:spLocks noGrp="1"/>
          </p:cNvSpPr>
          <p:nvPr>
            <p:ph idx="1"/>
          </p:nvPr>
        </p:nvSpPr>
        <p:spPr>
          <a:xfrm>
            <a:off x="1451579" y="2042237"/>
            <a:ext cx="9291215" cy="3450613"/>
          </a:xfrm>
        </p:spPr>
        <p:txBody>
          <a:bodyPr/>
          <a:lstStyle/>
          <a:p>
            <a:r>
              <a:rPr lang="en-US" dirty="0"/>
              <a:t>“The production studies themselves involve a) starting a stopwatch, and b) counting how many jigs pass a given point in a given amount of time, and c) performing a few simple calculations to determine how many jigs per hour are being produced by the person being tested.”</a:t>
            </a:r>
          </a:p>
          <a:p>
            <a:r>
              <a:rPr lang="en-US" dirty="0"/>
              <a:t>“I nonetheless conclude that to the extend such work is available, the employer is required to allocate work in such a manner that as many employees may earn minimum wage as frequently as possible.”</a:t>
            </a:r>
          </a:p>
          <a:p>
            <a:endParaRPr lang="en-US" dirty="0"/>
          </a:p>
        </p:txBody>
      </p:sp>
    </p:spTree>
    <p:extLst>
      <p:ext uri="{BB962C8B-B14F-4D97-AF65-F5344CB8AC3E}">
        <p14:creationId xmlns:p14="http://schemas.microsoft.com/office/powerpoint/2010/main" val="368851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7BAD12-752C-4CE0-B225-46D252B8EB70}"/>
              </a:ext>
            </a:extLst>
          </p:cNvPr>
          <p:cNvSpPr>
            <a:spLocks noGrp="1"/>
          </p:cNvSpPr>
          <p:nvPr>
            <p:ph type="title"/>
          </p:nvPr>
        </p:nvSpPr>
        <p:spPr/>
        <p:txBody>
          <a:bodyPr/>
          <a:lstStyle/>
          <a:p>
            <a:r>
              <a:rPr lang="en-US" dirty="0"/>
              <a:t>AlJ RATIONALE continued</a:t>
            </a:r>
          </a:p>
        </p:txBody>
      </p:sp>
      <p:sp>
        <p:nvSpPr>
          <p:cNvPr id="3" name="Content Placeholder 2">
            <a:extLst>
              <a:ext uri="{FF2B5EF4-FFF2-40B4-BE49-F238E27FC236}">
                <a16:creationId xmlns:a16="http://schemas.microsoft.com/office/drawing/2014/main" xmlns="" id="{5055FA07-CDC5-49F0-8D0C-9B5DD9560B52}"/>
              </a:ext>
            </a:extLst>
          </p:cNvPr>
          <p:cNvSpPr>
            <a:spLocks noGrp="1"/>
          </p:cNvSpPr>
          <p:nvPr>
            <p:ph idx="1"/>
          </p:nvPr>
        </p:nvSpPr>
        <p:spPr/>
        <p:txBody>
          <a:bodyPr/>
          <a:lstStyle/>
          <a:p>
            <a:r>
              <a:rPr lang="en-US" dirty="0"/>
              <a:t>“On the record now before me, it would be pure speculation to conclude that the Petitioners don’t meet the production standards solely or primarily because of their respective disabilities.  It is just as likely they don’t meet the production standards because they are bored with a highly repetitive task that they have performed on a hundred prior occasions, or because they lack the substantial economic impetus to perform at a higher level, or because they self identify as individuals whose performance should be lower then their non-disabled supervisors.”</a:t>
            </a:r>
          </a:p>
          <a:p>
            <a:endParaRPr lang="en-US" dirty="0"/>
          </a:p>
        </p:txBody>
      </p:sp>
    </p:spTree>
    <p:extLst>
      <p:ext uri="{BB962C8B-B14F-4D97-AF65-F5344CB8AC3E}">
        <p14:creationId xmlns:p14="http://schemas.microsoft.com/office/powerpoint/2010/main" val="301558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7AF414-9081-4AA9-B313-2D2A13835660}"/>
              </a:ext>
            </a:extLst>
          </p:cNvPr>
          <p:cNvSpPr>
            <a:spLocks noGrp="1"/>
          </p:cNvSpPr>
          <p:nvPr>
            <p:ph type="title"/>
          </p:nvPr>
        </p:nvSpPr>
        <p:spPr/>
        <p:txBody>
          <a:bodyPr/>
          <a:lstStyle/>
          <a:p>
            <a:r>
              <a:rPr lang="en-US" dirty="0"/>
              <a:t>The Appeal</a:t>
            </a:r>
          </a:p>
        </p:txBody>
      </p:sp>
      <p:sp>
        <p:nvSpPr>
          <p:cNvPr id="3" name="Content Placeholder 2">
            <a:extLst>
              <a:ext uri="{FF2B5EF4-FFF2-40B4-BE49-F238E27FC236}">
                <a16:creationId xmlns:a16="http://schemas.microsoft.com/office/drawing/2014/main" xmlns="" id="{0ED596AC-D277-46F3-8155-81B5134A6404}"/>
              </a:ext>
            </a:extLst>
          </p:cNvPr>
          <p:cNvSpPr>
            <a:spLocks noGrp="1"/>
          </p:cNvSpPr>
          <p:nvPr>
            <p:ph idx="1"/>
          </p:nvPr>
        </p:nvSpPr>
        <p:spPr/>
        <p:txBody>
          <a:bodyPr>
            <a:normAutofit fontScale="92500" lnSpcReduction="10000"/>
          </a:bodyPr>
          <a:lstStyle/>
          <a:p>
            <a:r>
              <a:rPr lang="en-US" dirty="0"/>
              <a:t>Seneca appealed the ALJ’s Decision to the Secretary of Labor, and the case was delegated to an Administrative Review Board to be heard.</a:t>
            </a:r>
          </a:p>
          <a:p>
            <a:r>
              <a:rPr lang="en-US" dirty="0"/>
              <a:t>In January of 2017, the ARB affirmed the ALJ’s Decision in terms of the definition of Disabled for the Job, but stated that the ALJ would have to recalculate back wages at the Federal Minimum Wage.</a:t>
            </a:r>
          </a:p>
          <a:p>
            <a:r>
              <a:rPr lang="en-US" dirty="0"/>
              <a:t>The ARB also affirmed that the general FLSA statute of limitations did not apply in Administrative Petition cases.</a:t>
            </a:r>
          </a:p>
          <a:p>
            <a:r>
              <a:rPr lang="en-US" dirty="0"/>
              <a:t>The ARB held that attorney’s fees could not be awarded in an Administrative Petition Process.</a:t>
            </a:r>
          </a:p>
        </p:txBody>
      </p:sp>
    </p:spTree>
    <p:extLst>
      <p:ext uri="{BB962C8B-B14F-4D97-AF65-F5344CB8AC3E}">
        <p14:creationId xmlns:p14="http://schemas.microsoft.com/office/powerpoint/2010/main" val="4175028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49462</TotalTime>
  <Words>1402</Words>
  <Application>Microsoft Office PowerPoint</Application>
  <PresentationFormat>Custom</PresentationFormat>
  <Paragraphs>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Gallery</vt:lpstr>
      <vt:lpstr>Ongoing </vt:lpstr>
      <vt:lpstr>The Regulations Implementing Section 214 (c) of the act</vt:lpstr>
      <vt:lpstr>Disability Rights Ohio</vt:lpstr>
      <vt:lpstr>How we got here</vt:lpstr>
      <vt:lpstr>Bringing in a Consultant</vt:lpstr>
      <vt:lpstr>The Result</vt:lpstr>
      <vt:lpstr>THE AlJ’s RATIONALE</vt:lpstr>
      <vt:lpstr>AlJ RATIONALE continued</vt:lpstr>
      <vt:lpstr>The Appeal</vt:lpstr>
      <vt:lpstr>Arb RATIONALE</vt:lpstr>
      <vt:lpstr>Arb RATIONALE</vt:lpstr>
      <vt:lpstr>Arb RATIONALE</vt:lpstr>
      <vt:lpstr>Next steps</vt:lpstr>
      <vt:lpstr>The department of labor’s response</vt:lpstr>
      <vt:lpstr>ACCOMMODATIONS</vt:lpstr>
      <vt:lpstr>Recalculation</vt:lpstr>
      <vt:lpstr>Hearing for Reopening</vt:lpstr>
      <vt:lpstr>ALJ’s Remanded decision</vt:lpstr>
      <vt:lpstr>Unanswered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Ongoing</dc:title>
  <dc:creator>Rodney Biggert</dc:creator>
  <cp:lastModifiedBy>Jonathan Neidorf</cp:lastModifiedBy>
  <cp:revision>25</cp:revision>
  <dcterms:created xsi:type="dcterms:W3CDTF">2018-06-15T12:49:20Z</dcterms:created>
  <dcterms:modified xsi:type="dcterms:W3CDTF">2018-10-03T20:02:29Z</dcterms:modified>
</cp:coreProperties>
</file>